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1"/>
    <p:sldId id="257" r:id="rId22"/>
    <p:sldId id="258" r:id="rId23"/>
    <p:sldId id="259" r:id="rId24"/>
    <p:sldId id="260" r:id="rId25"/>
    <p:sldId id="261" r:id="rId26"/>
    <p:sldId id="262" r:id="rId27"/>
    <p:sldId id="263" r:id="rId28"/>
    <p:sldId id="264" r:id="rId29"/>
    <p:sldId id="265" r:id="rId30"/>
    <p:sldId id="266" r:id="rId31"/>
    <p:sldId id="267" r:id="rId32"/>
    <p:sldId id="268" r:id="rId33"/>
    <p:sldId id="269" r:id="rId34"/>
    <p:sldId id="270" r:id="rId35"/>
    <p:sldId id="271" r:id="rId36"/>
    <p:sldId id="272" r:id="rId37"/>
    <p:sldId id="273" r:id="rId38"/>
    <p:sldId id="274" r:id="rId39"/>
    <p:sldId id="275" r:id="rId40"/>
    <p:sldId id="276" r:id="rId41"/>
    <p:sldId id="277" r:id="rId42"/>
    <p:sldId id="278" r:id="rId43"/>
  </p:sldIdLst>
  <p:sldSz cx="18288000" cy="10287000"/>
  <p:notesSz cx="6858000" cy="9144000"/>
  <p:embeddedFontLst>
    <p:embeddedFont>
      <p:font typeface="Montserrat Classic" charset="1" panose="00000500000000000000"/>
      <p:regular r:id="rId6"/>
    </p:embeddedFont>
    <p:embeddedFont>
      <p:font typeface="Montserrat Classic Bold" charset="1" panose="00000800000000000000"/>
      <p:regular r:id="rId7"/>
    </p:embeddedFont>
    <p:embeddedFont>
      <p:font typeface="Arimo" charset="1" panose="020B0604020202020204"/>
      <p:regular r:id="rId8"/>
    </p:embeddedFont>
    <p:embeddedFont>
      <p:font typeface="Arimo Bold" charset="1" panose="020B0704020202020204"/>
      <p:regular r:id="rId9"/>
    </p:embeddedFont>
    <p:embeddedFont>
      <p:font typeface="Arimo Italics" charset="1" panose="020B0604020202090204"/>
      <p:regular r:id="rId10"/>
    </p:embeddedFont>
    <p:embeddedFont>
      <p:font typeface="Arimo Bold Italics" charset="1" panose="020B0704020202090204"/>
      <p:regular r:id="rId11"/>
    </p:embeddedFont>
    <p:embeddedFont>
      <p:font typeface="Rubik One" charset="1" panose="02000604000000020004"/>
      <p:regular r:id="rId12"/>
    </p:embeddedFont>
    <p:embeddedFont>
      <p:font typeface="Montserrat Semi-Bold" charset="1" panose="00000700000000000000"/>
      <p:regular r:id="rId13"/>
    </p:embeddedFont>
    <p:embeddedFont>
      <p:font typeface="Montserrat Semi-Bold Bold" charset="1" panose="00000800000000000000"/>
      <p:regular r:id="rId14"/>
    </p:embeddedFont>
    <p:embeddedFont>
      <p:font typeface="Montserrat Semi-Bold Italics" charset="1" panose="00000700000000000000"/>
      <p:regular r:id="rId15"/>
    </p:embeddedFont>
    <p:embeddedFont>
      <p:font typeface="Montserrat Semi-Bold Bold Italics" charset="1" panose="00000800000000000000"/>
      <p:regular r:id="rId16"/>
    </p:embeddedFont>
    <p:embeddedFont>
      <p:font typeface="Montserrat" charset="1" panose="00000500000000000000"/>
      <p:regular r:id="rId17"/>
    </p:embeddedFont>
    <p:embeddedFont>
      <p:font typeface="Montserrat Bold" charset="1" panose="00000600000000000000"/>
      <p:regular r:id="rId18"/>
    </p:embeddedFont>
    <p:embeddedFont>
      <p:font typeface="Montserrat Italics" charset="1" panose="00000500000000000000"/>
      <p:regular r:id="rId19"/>
    </p:embeddedFont>
    <p:embeddedFont>
      <p:font typeface="Montserrat Bold Italics" charset="1" panose="00000600000000000000"/>
      <p:regular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slides/slide1.xml" Type="http://schemas.openxmlformats.org/officeDocument/2006/relationships/slide"/><Relationship Id="rId22" Target="slides/slide2.xml" Type="http://schemas.openxmlformats.org/officeDocument/2006/relationships/slide"/><Relationship Id="rId23" Target="slides/slide3.xml" Type="http://schemas.openxmlformats.org/officeDocument/2006/relationships/slide"/><Relationship Id="rId24" Target="slides/slide4.xml" Type="http://schemas.openxmlformats.org/officeDocument/2006/relationships/slide"/><Relationship Id="rId25" Target="slides/slide5.xml" Type="http://schemas.openxmlformats.org/officeDocument/2006/relationships/slide"/><Relationship Id="rId26" Target="slides/slide6.xml" Type="http://schemas.openxmlformats.org/officeDocument/2006/relationships/slide"/><Relationship Id="rId27" Target="slides/slide7.xml" Type="http://schemas.openxmlformats.org/officeDocument/2006/relationships/slide"/><Relationship Id="rId28" Target="slides/slide8.xml" Type="http://schemas.openxmlformats.org/officeDocument/2006/relationships/slide"/><Relationship Id="rId29" Target="slides/slide9.xml" Type="http://schemas.openxmlformats.org/officeDocument/2006/relationships/slide"/><Relationship Id="rId3" Target="viewProps.xml" Type="http://schemas.openxmlformats.org/officeDocument/2006/relationships/viewProps"/><Relationship Id="rId30" Target="slides/slide10.xml" Type="http://schemas.openxmlformats.org/officeDocument/2006/relationships/slide"/><Relationship Id="rId31" Target="slides/slide11.xml" Type="http://schemas.openxmlformats.org/officeDocument/2006/relationships/slide"/><Relationship Id="rId32" Target="slides/slide12.xml" Type="http://schemas.openxmlformats.org/officeDocument/2006/relationships/slide"/><Relationship Id="rId33" Target="slides/slide13.xml" Type="http://schemas.openxmlformats.org/officeDocument/2006/relationships/slide"/><Relationship Id="rId34" Target="slides/slide14.xml" Type="http://schemas.openxmlformats.org/officeDocument/2006/relationships/slide"/><Relationship Id="rId35" Target="slides/slide15.xml" Type="http://schemas.openxmlformats.org/officeDocument/2006/relationships/slide"/><Relationship Id="rId36" Target="slides/slide16.xml" Type="http://schemas.openxmlformats.org/officeDocument/2006/relationships/slide"/><Relationship Id="rId37" Target="slides/slide17.xml" Type="http://schemas.openxmlformats.org/officeDocument/2006/relationships/slide"/><Relationship Id="rId38" Target="slides/slide18.xml" Type="http://schemas.openxmlformats.org/officeDocument/2006/relationships/slide"/><Relationship Id="rId39" Target="slides/slide19.xml" Type="http://schemas.openxmlformats.org/officeDocument/2006/relationships/slide"/><Relationship Id="rId4" Target="theme/theme1.xml" Type="http://schemas.openxmlformats.org/officeDocument/2006/relationships/theme"/><Relationship Id="rId40" Target="slides/slide20.xml" Type="http://schemas.openxmlformats.org/officeDocument/2006/relationships/slide"/><Relationship Id="rId41" Target="slides/slide21.xml" Type="http://schemas.openxmlformats.org/officeDocument/2006/relationships/slide"/><Relationship Id="rId42" Target="slides/slide22.xml" Type="http://schemas.openxmlformats.org/officeDocument/2006/relationships/slide"/><Relationship Id="rId43" Target="slides/slide23.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6.jpe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s>
</file>

<file path=ppt/slides/_rels/slide2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1.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s>
</file>

<file path=ppt/slides/_rels/slide2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s>
</file>

<file path=ppt/slides/_rels/slide23.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ailto:mtaspeli@student.apc.edu.ph" TargetMode="External" Type="http://schemas.openxmlformats.org/officeDocument/2006/relationships/hyperlink"/><Relationship Id="rId3" Target="mailto:mtaspeli@student.apc.edu.ph" TargetMode="External" Type="http://schemas.openxmlformats.org/officeDocument/2006/relationships/hyperlink"/><Relationship Id="rId4" Target="mailto:ltangeles@student.apc.edu.ph" TargetMode="External" Type="http://schemas.openxmlformats.org/officeDocument/2006/relationships/hyperlink"/></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https://github.com/apcjlquesada/APC_2022_2023_T3_PROJMAN_MI201_MI203_G03_Team_MLNSD/blob/main/documentation/projman/WBS_MLNSD.png" TargetMode="External" Type="http://schemas.openxmlformats.org/officeDocument/2006/relationships/hyperlink"/></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BDA696"/>
        </a:solidFill>
      </p:bgPr>
    </p:bg>
    <p:spTree>
      <p:nvGrpSpPr>
        <p:cNvPr id="1" name=""/>
        <p:cNvGrpSpPr/>
        <p:nvPr/>
      </p:nvGrpSpPr>
      <p:grpSpPr>
        <a:xfrm>
          <a:off x="0" y="0"/>
          <a:ext cx="0" cy="0"/>
          <a:chOff x="0" y="0"/>
          <a:chExt cx="0" cy="0"/>
        </a:xfrm>
      </p:grpSpPr>
      <p:grpSp>
        <p:nvGrpSpPr>
          <p:cNvPr name="Group 2" id="2"/>
          <p:cNvGrpSpPr/>
          <p:nvPr/>
        </p:nvGrpSpPr>
        <p:grpSpPr>
          <a:xfrm rot="0">
            <a:off x="0" y="0"/>
            <a:ext cx="8151389" cy="10287000"/>
            <a:chOff x="0" y="0"/>
            <a:chExt cx="10868519" cy="13716000"/>
          </a:xfrm>
        </p:grpSpPr>
        <p:pic>
          <p:nvPicPr>
            <p:cNvPr name="Picture 3" id="3"/>
            <p:cNvPicPr>
              <a:picLocks noChangeAspect="true"/>
            </p:cNvPicPr>
            <p:nvPr/>
          </p:nvPicPr>
          <p:blipFill>
            <a:blip r:embed="rId2"/>
            <a:srcRect l="23603" t="0" r="23603" b="0"/>
            <a:stretch>
              <a:fillRect/>
            </a:stretch>
          </p:blipFill>
          <p:spPr>
            <a:xfrm flipH="false" flipV="false">
              <a:off x="0" y="0"/>
              <a:ext cx="10868519" cy="13716000"/>
            </a:xfrm>
            <a:prstGeom prst="rect">
              <a:avLst/>
            </a:prstGeom>
          </p:spPr>
        </p:pic>
      </p:grpSp>
      <p:sp>
        <p:nvSpPr>
          <p:cNvPr name="Freeform 4" id="4"/>
          <p:cNvSpPr/>
          <p:nvPr/>
        </p:nvSpPr>
        <p:spPr>
          <a:xfrm flipH="false" flipV="false" rot="0">
            <a:off x="12253249" y="0"/>
            <a:ext cx="6270934" cy="10287000"/>
          </a:xfrm>
          <a:custGeom>
            <a:avLst/>
            <a:gdLst/>
            <a:ahLst/>
            <a:cxnLst/>
            <a:rect r="r" b="b" t="t" l="l"/>
            <a:pathLst>
              <a:path h="10287000" w="6270934">
                <a:moveTo>
                  <a:pt x="0" y="0"/>
                </a:moveTo>
                <a:lnTo>
                  <a:pt x="6270934" y="0"/>
                </a:lnTo>
                <a:lnTo>
                  <a:pt x="6270934" y="10287000"/>
                </a:lnTo>
                <a:lnTo>
                  <a:pt x="0" y="10287000"/>
                </a:lnTo>
                <a:lnTo>
                  <a:pt x="0" y="0"/>
                </a:lnTo>
                <a:close/>
              </a:path>
            </a:pathLst>
          </a:custGeom>
          <a:blipFill>
            <a:blip r:embed="rId3">
              <a:alphaModFix amt="25000"/>
              <a:extLst>
                <a:ext uri="{96DAC541-7B7A-43D3-8B79-37D633B846F1}">
                  <asvg:svgBlip xmlns:asvg="http://schemas.microsoft.com/office/drawing/2016/SVG/main" r:embed="rId4"/>
                </a:ext>
              </a:extLst>
            </a:blip>
            <a:stretch>
              <a:fillRect l="0" t="0" r="0" b="0"/>
            </a:stretch>
          </a:blipFill>
        </p:spPr>
      </p:sp>
      <p:grpSp>
        <p:nvGrpSpPr>
          <p:cNvPr name="Group 5" id="5"/>
          <p:cNvGrpSpPr/>
          <p:nvPr/>
        </p:nvGrpSpPr>
        <p:grpSpPr>
          <a:xfrm rot="0">
            <a:off x="7010497" y="1900566"/>
            <a:ext cx="9515052" cy="6987695"/>
            <a:chOff x="0" y="0"/>
            <a:chExt cx="2367916" cy="1738958"/>
          </a:xfrm>
        </p:grpSpPr>
        <p:sp>
          <p:nvSpPr>
            <p:cNvPr name="Freeform 6" id="6"/>
            <p:cNvSpPr/>
            <p:nvPr/>
          </p:nvSpPr>
          <p:spPr>
            <a:xfrm flipH="false" flipV="false" rot="0">
              <a:off x="0" y="0"/>
              <a:ext cx="2367916" cy="1738958"/>
            </a:xfrm>
            <a:custGeom>
              <a:avLst/>
              <a:gdLst/>
              <a:ahLst/>
              <a:cxnLst/>
              <a:rect r="r" b="b" t="t" l="l"/>
              <a:pathLst>
                <a:path h="1738958" w="2367916">
                  <a:moveTo>
                    <a:pt x="0" y="0"/>
                  </a:moveTo>
                  <a:lnTo>
                    <a:pt x="2367916" y="0"/>
                  </a:lnTo>
                  <a:lnTo>
                    <a:pt x="2367916" y="1738958"/>
                  </a:lnTo>
                  <a:lnTo>
                    <a:pt x="0" y="1738958"/>
                  </a:lnTo>
                  <a:close/>
                </a:path>
              </a:pathLst>
            </a:custGeom>
            <a:solidFill>
              <a:srgbClr val="251B15"/>
            </a:solidFill>
          </p:spPr>
        </p:sp>
        <p:sp>
          <p:nvSpPr>
            <p:cNvPr name="TextBox 7" id="7"/>
            <p:cNvSpPr txBox="true"/>
            <p:nvPr/>
          </p:nvSpPr>
          <p:spPr>
            <a:xfrm>
              <a:off x="0" y="-47625"/>
              <a:ext cx="812800" cy="860425"/>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8837204" y="1398739"/>
            <a:ext cx="5861638" cy="1003653"/>
            <a:chOff x="0" y="0"/>
            <a:chExt cx="1458727" cy="249769"/>
          </a:xfrm>
        </p:grpSpPr>
        <p:sp>
          <p:nvSpPr>
            <p:cNvPr name="Freeform 9" id="9"/>
            <p:cNvSpPr/>
            <p:nvPr/>
          </p:nvSpPr>
          <p:spPr>
            <a:xfrm flipH="false" flipV="false" rot="0">
              <a:off x="0" y="0"/>
              <a:ext cx="1458727" cy="249769"/>
            </a:xfrm>
            <a:custGeom>
              <a:avLst/>
              <a:gdLst/>
              <a:ahLst/>
              <a:cxnLst/>
              <a:rect r="r" b="b" t="t" l="l"/>
              <a:pathLst>
                <a:path h="249769" w="1458727">
                  <a:moveTo>
                    <a:pt x="0" y="0"/>
                  </a:moveTo>
                  <a:lnTo>
                    <a:pt x="1458727" y="0"/>
                  </a:lnTo>
                  <a:lnTo>
                    <a:pt x="1458727" y="249769"/>
                  </a:lnTo>
                  <a:lnTo>
                    <a:pt x="0" y="249769"/>
                  </a:lnTo>
                  <a:close/>
                </a:path>
              </a:pathLst>
            </a:custGeom>
            <a:solidFill>
              <a:srgbClr val="A17258"/>
            </a:solidFill>
            <a:ln w="47625">
              <a:solidFill>
                <a:srgbClr val="251B15"/>
              </a:solidFill>
            </a:ln>
          </p:spPr>
        </p:sp>
        <p:sp>
          <p:nvSpPr>
            <p:cNvPr name="TextBox 10" id="10"/>
            <p:cNvSpPr txBox="true"/>
            <p:nvPr/>
          </p:nvSpPr>
          <p:spPr>
            <a:xfrm>
              <a:off x="0" y="-47625"/>
              <a:ext cx="812800" cy="860425"/>
            </a:xfrm>
            <a:prstGeom prst="rect">
              <a:avLst/>
            </a:prstGeom>
          </p:spPr>
          <p:txBody>
            <a:bodyPr anchor="ctr" rtlCol="false" tIns="50800" lIns="50800" bIns="50800" rIns="50800"/>
            <a:lstStyle/>
            <a:p>
              <a:pPr algn="ctr">
                <a:lnSpc>
                  <a:spcPts val="2659"/>
                </a:lnSpc>
              </a:pPr>
            </a:p>
          </p:txBody>
        </p:sp>
      </p:grpSp>
      <p:sp>
        <p:nvSpPr>
          <p:cNvPr name="TextBox 11" id="11"/>
          <p:cNvSpPr txBox="true"/>
          <p:nvPr/>
        </p:nvSpPr>
        <p:spPr>
          <a:xfrm rot="0">
            <a:off x="7640315" y="3103566"/>
            <a:ext cx="8260371" cy="4981745"/>
          </a:xfrm>
          <a:prstGeom prst="rect">
            <a:avLst/>
          </a:prstGeom>
        </p:spPr>
        <p:txBody>
          <a:bodyPr anchor="t" rtlCol="false" tIns="0" lIns="0" bIns="0" rIns="0">
            <a:spAutoFit/>
          </a:bodyPr>
          <a:lstStyle/>
          <a:p>
            <a:pPr algn="ctr">
              <a:lnSpc>
                <a:spcPts val="7663"/>
              </a:lnSpc>
            </a:pPr>
            <a:r>
              <a:rPr lang="en-US" sz="9824">
                <a:solidFill>
                  <a:srgbClr val="FFFFFF"/>
                </a:solidFill>
                <a:latin typeface="Rubik One"/>
              </a:rPr>
              <a:t>VILLAMIN WOOD AND IRON WORKS SYSTEM</a:t>
            </a:r>
          </a:p>
        </p:txBody>
      </p:sp>
      <p:sp>
        <p:nvSpPr>
          <p:cNvPr name="TextBox 12" id="12"/>
          <p:cNvSpPr txBox="true"/>
          <p:nvPr/>
        </p:nvSpPr>
        <p:spPr>
          <a:xfrm rot="0">
            <a:off x="8842160" y="1618054"/>
            <a:ext cx="5856682" cy="498348"/>
          </a:xfrm>
          <a:prstGeom prst="rect">
            <a:avLst/>
          </a:prstGeom>
        </p:spPr>
        <p:txBody>
          <a:bodyPr anchor="t" rtlCol="false" tIns="0" lIns="0" bIns="0" rIns="0">
            <a:spAutoFit/>
          </a:bodyPr>
          <a:lstStyle/>
          <a:p>
            <a:pPr algn="ctr">
              <a:lnSpc>
                <a:spcPts val="4031"/>
              </a:lnSpc>
            </a:pPr>
            <a:r>
              <a:rPr lang="en-US" sz="2879">
                <a:solidFill>
                  <a:srgbClr val="FFFFFF"/>
                </a:solidFill>
                <a:latin typeface="Montserrat Classic"/>
              </a:rPr>
              <a:t>MLNSD</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BDA696"/>
        </a:solidFill>
      </p:bgPr>
    </p:bg>
    <p:spTree>
      <p:nvGrpSpPr>
        <p:cNvPr id="1" name=""/>
        <p:cNvGrpSpPr/>
        <p:nvPr/>
      </p:nvGrpSpPr>
      <p:grpSpPr>
        <a:xfrm>
          <a:off x="0" y="0"/>
          <a:ext cx="0" cy="0"/>
          <a:chOff x="0" y="0"/>
          <a:chExt cx="0" cy="0"/>
        </a:xfrm>
      </p:grpSpPr>
      <p:sp>
        <p:nvSpPr>
          <p:cNvPr name="Freeform 2" id="2"/>
          <p:cNvSpPr/>
          <p:nvPr/>
        </p:nvSpPr>
        <p:spPr>
          <a:xfrm flipH="false" flipV="false" rot="0">
            <a:off x="1347433" y="1836686"/>
            <a:ext cx="16028477" cy="3882146"/>
          </a:xfrm>
          <a:custGeom>
            <a:avLst/>
            <a:gdLst/>
            <a:ahLst/>
            <a:cxnLst/>
            <a:rect r="r" b="b" t="t" l="l"/>
            <a:pathLst>
              <a:path h="3882146" w="16028477">
                <a:moveTo>
                  <a:pt x="0" y="0"/>
                </a:moveTo>
                <a:lnTo>
                  <a:pt x="16028477" y="0"/>
                </a:lnTo>
                <a:lnTo>
                  <a:pt x="16028477" y="3882146"/>
                </a:lnTo>
                <a:lnTo>
                  <a:pt x="0" y="3882146"/>
                </a:lnTo>
                <a:lnTo>
                  <a:pt x="0" y="0"/>
                </a:lnTo>
                <a:close/>
              </a:path>
            </a:pathLst>
          </a:custGeom>
          <a:blipFill>
            <a:blip r:embed="rId2"/>
            <a:stretch>
              <a:fillRect l="0" t="0" r="0" b="0"/>
            </a:stretch>
          </a:blipFill>
        </p:spPr>
      </p:sp>
      <p:sp>
        <p:nvSpPr>
          <p:cNvPr name="TextBox 3" id="3"/>
          <p:cNvSpPr txBox="true"/>
          <p:nvPr/>
        </p:nvSpPr>
        <p:spPr>
          <a:xfrm rot="0">
            <a:off x="1464043" y="460798"/>
            <a:ext cx="15795257" cy="757196"/>
          </a:xfrm>
          <a:prstGeom prst="rect">
            <a:avLst/>
          </a:prstGeom>
        </p:spPr>
        <p:txBody>
          <a:bodyPr anchor="t" rtlCol="false" tIns="0" lIns="0" bIns="0" rIns="0">
            <a:spAutoFit/>
          </a:bodyPr>
          <a:lstStyle/>
          <a:p>
            <a:pPr>
              <a:lnSpc>
                <a:spcPts val="5529"/>
              </a:lnSpc>
            </a:pPr>
            <a:r>
              <a:rPr lang="en-US" sz="6076">
                <a:solidFill>
                  <a:srgbClr val="251B15"/>
                </a:solidFill>
                <a:latin typeface="Rubik One"/>
              </a:rPr>
              <a:t>SCHEDULE GANTT CHART SUMMARY</a:t>
            </a:r>
          </a:p>
        </p:txBody>
      </p:sp>
      <p:sp>
        <p:nvSpPr>
          <p:cNvPr name="TextBox 4" id="4"/>
          <p:cNvSpPr txBox="true"/>
          <p:nvPr/>
        </p:nvSpPr>
        <p:spPr>
          <a:xfrm rot="0">
            <a:off x="6859021" y="1148214"/>
            <a:ext cx="4569958" cy="339799"/>
          </a:xfrm>
          <a:prstGeom prst="rect">
            <a:avLst/>
          </a:prstGeom>
        </p:spPr>
        <p:txBody>
          <a:bodyPr anchor="t" rtlCol="false" tIns="0" lIns="0" bIns="0" rIns="0">
            <a:spAutoFit/>
          </a:bodyPr>
          <a:lstStyle/>
          <a:p>
            <a:pPr algn="ctr">
              <a:lnSpc>
                <a:spcPts val="2795"/>
              </a:lnSpc>
              <a:spcBef>
                <a:spcPct val="0"/>
              </a:spcBef>
            </a:pPr>
            <a:r>
              <a:rPr lang="en-US" sz="1997" spc="-39">
                <a:solidFill>
                  <a:srgbClr val="000000"/>
                </a:solidFill>
                <a:latin typeface="Montserrat Classic"/>
              </a:rPr>
              <a:t>Presented By: Mabelle Aspeli</a:t>
            </a:r>
          </a:p>
        </p:txBody>
      </p:sp>
      <p:sp>
        <p:nvSpPr>
          <p:cNvPr name="Freeform 5" id="5"/>
          <p:cNvSpPr/>
          <p:nvPr/>
        </p:nvSpPr>
        <p:spPr>
          <a:xfrm flipH="false" flipV="false" rot="0">
            <a:off x="1347433" y="6071257"/>
            <a:ext cx="16028477" cy="3377097"/>
          </a:xfrm>
          <a:custGeom>
            <a:avLst/>
            <a:gdLst/>
            <a:ahLst/>
            <a:cxnLst/>
            <a:rect r="r" b="b" t="t" l="l"/>
            <a:pathLst>
              <a:path h="3377097" w="16028477">
                <a:moveTo>
                  <a:pt x="0" y="0"/>
                </a:moveTo>
                <a:lnTo>
                  <a:pt x="16028477" y="0"/>
                </a:lnTo>
                <a:lnTo>
                  <a:pt x="16028477" y="3377098"/>
                </a:lnTo>
                <a:lnTo>
                  <a:pt x="0" y="3377098"/>
                </a:lnTo>
                <a:lnTo>
                  <a:pt x="0" y="0"/>
                </a:lnTo>
                <a:close/>
              </a:path>
            </a:pathLst>
          </a:custGeom>
          <a:blipFill>
            <a:blip r:embed="rId2"/>
            <a:stretch>
              <a:fillRect l="0" t="-14955" r="0"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BDA696"/>
        </a:solidFill>
      </p:bgPr>
    </p:bg>
    <p:spTree>
      <p:nvGrpSpPr>
        <p:cNvPr id="1" name=""/>
        <p:cNvGrpSpPr/>
        <p:nvPr/>
      </p:nvGrpSpPr>
      <p:grpSpPr>
        <a:xfrm>
          <a:off x="0" y="0"/>
          <a:ext cx="0" cy="0"/>
          <a:chOff x="0" y="0"/>
          <a:chExt cx="0" cy="0"/>
        </a:xfrm>
      </p:grpSpPr>
      <p:sp>
        <p:nvSpPr>
          <p:cNvPr name="Freeform 2" id="2"/>
          <p:cNvSpPr/>
          <p:nvPr/>
        </p:nvSpPr>
        <p:spPr>
          <a:xfrm flipH="false" flipV="false" rot="0">
            <a:off x="1464043" y="2098943"/>
            <a:ext cx="15268979" cy="6089114"/>
          </a:xfrm>
          <a:custGeom>
            <a:avLst/>
            <a:gdLst/>
            <a:ahLst/>
            <a:cxnLst/>
            <a:rect r="r" b="b" t="t" l="l"/>
            <a:pathLst>
              <a:path h="6089114" w="15268979">
                <a:moveTo>
                  <a:pt x="0" y="0"/>
                </a:moveTo>
                <a:lnTo>
                  <a:pt x="15268979" y="0"/>
                </a:lnTo>
                <a:lnTo>
                  <a:pt x="15268979" y="6089114"/>
                </a:lnTo>
                <a:lnTo>
                  <a:pt x="0" y="6089114"/>
                </a:lnTo>
                <a:lnTo>
                  <a:pt x="0" y="0"/>
                </a:lnTo>
                <a:close/>
              </a:path>
            </a:pathLst>
          </a:custGeom>
          <a:blipFill>
            <a:blip r:embed="rId2"/>
            <a:stretch>
              <a:fillRect l="0" t="0" r="0" b="0"/>
            </a:stretch>
          </a:blipFill>
        </p:spPr>
      </p:sp>
      <p:sp>
        <p:nvSpPr>
          <p:cNvPr name="TextBox 3" id="3"/>
          <p:cNvSpPr txBox="true"/>
          <p:nvPr/>
        </p:nvSpPr>
        <p:spPr>
          <a:xfrm rot="0">
            <a:off x="1464043" y="460798"/>
            <a:ext cx="15795257" cy="757196"/>
          </a:xfrm>
          <a:prstGeom prst="rect">
            <a:avLst/>
          </a:prstGeom>
        </p:spPr>
        <p:txBody>
          <a:bodyPr anchor="t" rtlCol="false" tIns="0" lIns="0" bIns="0" rIns="0">
            <a:spAutoFit/>
          </a:bodyPr>
          <a:lstStyle/>
          <a:p>
            <a:pPr>
              <a:lnSpc>
                <a:spcPts val="5529"/>
              </a:lnSpc>
            </a:pPr>
            <a:r>
              <a:rPr lang="en-US" sz="6076">
                <a:solidFill>
                  <a:srgbClr val="251B15"/>
                </a:solidFill>
                <a:latin typeface="Rubik One"/>
              </a:rPr>
              <a:t>SCHEDULE GANTT CHART SUMMARY</a:t>
            </a:r>
          </a:p>
        </p:txBody>
      </p:sp>
      <p:sp>
        <p:nvSpPr>
          <p:cNvPr name="TextBox 4" id="4"/>
          <p:cNvSpPr txBox="true"/>
          <p:nvPr/>
        </p:nvSpPr>
        <p:spPr>
          <a:xfrm rot="0">
            <a:off x="6859021" y="1148214"/>
            <a:ext cx="4569958" cy="339799"/>
          </a:xfrm>
          <a:prstGeom prst="rect">
            <a:avLst/>
          </a:prstGeom>
        </p:spPr>
        <p:txBody>
          <a:bodyPr anchor="t" rtlCol="false" tIns="0" lIns="0" bIns="0" rIns="0">
            <a:spAutoFit/>
          </a:bodyPr>
          <a:lstStyle/>
          <a:p>
            <a:pPr algn="ctr">
              <a:lnSpc>
                <a:spcPts val="2795"/>
              </a:lnSpc>
              <a:spcBef>
                <a:spcPct val="0"/>
              </a:spcBef>
            </a:pPr>
            <a:r>
              <a:rPr lang="en-US" sz="1997" spc="-39">
                <a:solidFill>
                  <a:srgbClr val="000000"/>
                </a:solidFill>
                <a:latin typeface="Montserrat Classic"/>
              </a:rPr>
              <a:t>Presented By: Mabelle Aspeli</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BDA696"/>
        </a:solidFill>
      </p:bgPr>
    </p:bg>
    <p:spTree>
      <p:nvGrpSpPr>
        <p:cNvPr id="1" name=""/>
        <p:cNvGrpSpPr/>
        <p:nvPr/>
      </p:nvGrpSpPr>
      <p:grpSpPr>
        <a:xfrm>
          <a:off x="0" y="0"/>
          <a:ext cx="0" cy="0"/>
          <a:chOff x="0" y="0"/>
          <a:chExt cx="0" cy="0"/>
        </a:xfrm>
      </p:grpSpPr>
      <p:sp>
        <p:nvSpPr>
          <p:cNvPr name="Freeform 2" id="2"/>
          <p:cNvSpPr/>
          <p:nvPr/>
        </p:nvSpPr>
        <p:spPr>
          <a:xfrm flipH="false" flipV="false" rot="0">
            <a:off x="1757005" y="3041354"/>
            <a:ext cx="15502295" cy="3671138"/>
          </a:xfrm>
          <a:custGeom>
            <a:avLst/>
            <a:gdLst/>
            <a:ahLst/>
            <a:cxnLst/>
            <a:rect r="r" b="b" t="t" l="l"/>
            <a:pathLst>
              <a:path h="3671138" w="15502295">
                <a:moveTo>
                  <a:pt x="0" y="0"/>
                </a:moveTo>
                <a:lnTo>
                  <a:pt x="15502295" y="0"/>
                </a:lnTo>
                <a:lnTo>
                  <a:pt x="15502295" y="3671138"/>
                </a:lnTo>
                <a:lnTo>
                  <a:pt x="0" y="3671138"/>
                </a:lnTo>
                <a:lnTo>
                  <a:pt x="0" y="0"/>
                </a:lnTo>
                <a:close/>
              </a:path>
            </a:pathLst>
          </a:custGeom>
          <a:blipFill>
            <a:blip r:embed="rId2"/>
            <a:stretch>
              <a:fillRect l="0" t="0" r="0" b="0"/>
            </a:stretch>
          </a:blipFill>
        </p:spPr>
      </p:sp>
      <p:sp>
        <p:nvSpPr>
          <p:cNvPr name="TextBox 3" id="3"/>
          <p:cNvSpPr txBox="true"/>
          <p:nvPr/>
        </p:nvSpPr>
        <p:spPr>
          <a:xfrm rot="0">
            <a:off x="1464043" y="460798"/>
            <a:ext cx="15795257" cy="757196"/>
          </a:xfrm>
          <a:prstGeom prst="rect">
            <a:avLst/>
          </a:prstGeom>
        </p:spPr>
        <p:txBody>
          <a:bodyPr anchor="t" rtlCol="false" tIns="0" lIns="0" bIns="0" rIns="0">
            <a:spAutoFit/>
          </a:bodyPr>
          <a:lstStyle/>
          <a:p>
            <a:pPr>
              <a:lnSpc>
                <a:spcPts val="5529"/>
              </a:lnSpc>
            </a:pPr>
            <a:r>
              <a:rPr lang="en-US" sz="6076">
                <a:solidFill>
                  <a:srgbClr val="251B15"/>
                </a:solidFill>
                <a:latin typeface="Rubik One"/>
              </a:rPr>
              <a:t>SCHEDULE GANTT CHART SUMMARY</a:t>
            </a:r>
          </a:p>
        </p:txBody>
      </p:sp>
      <p:sp>
        <p:nvSpPr>
          <p:cNvPr name="TextBox 4" id="4"/>
          <p:cNvSpPr txBox="true"/>
          <p:nvPr/>
        </p:nvSpPr>
        <p:spPr>
          <a:xfrm rot="0">
            <a:off x="6859021" y="1148214"/>
            <a:ext cx="4569958" cy="339799"/>
          </a:xfrm>
          <a:prstGeom prst="rect">
            <a:avLst/>
          </a:prstGeom>
        </p:spPr>
        <p:txBody>
          <a:bodyPr anchor="t" rtlCol="false" tIns="0" lIns="0" bIns="0" rIns="0">
            <a:spAutoFit/>
          </a:bodyPr>
          <a:lstStyle/>
          <a:p>
            <a:pPr algn="ctr">
              <a:lnSpc>
                <a:spcPts val="2795"/>
              </a:lnSpc>
              <a:spcBef>
                <a:spcPct val="0"/>
              </a:spcBef>
            </a:pPr>
            <a:r>
              <a:rPr lang="en-US" sz="1997" spc="-39">
                <a:solidFill>
                  <a:srgbClr val="000000"/>
                </a:solidFill>
                <a:latin typeface="Montserrat Classic"/>
              </a:rPr>
              <a:t>Presented By: Mabelle Aspeli</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BDA696"/>
        </a:solidFill>
      </p:bgPr>
    </p:bg>
    <p:spTree>
      <p:nvGrpSpPr>
        <p:cNvPr id="1" name=""/>
        <p:cNvGrpSpPr/>
        <p:nvPr/>
      </p:nvGrpSpPr>
      <p:grpSpPr>
        <a:xfrm>
          <a:off x="0" y="0"/>
          <a:ext cx="0" cy="0"/>
          <a:chOff x="0" y="0"/>
          <a:chExt cx="0" cy="0"/>
        </a:xfrm>
      </p:grpSpPr>
      <p:sp>
        <p:nvSpPr>
          <p:cNvPr name="Freeform 2" id="2"/>
          <p:cNvSpPr/>
          <p:nvPr/>
        </p:nvSpPr>
        <p:spPr>
          <a:xfrm flipH="false" flipV="false" rot="0">
            <a:off x="1394306" y="2901406"/>
            <a:ext cx="15864994" cy="5302563"/>
          </a:xfrm>
          <a:custGeom>
            <a:avLst/>
            <a:gdLst/>
            <a:ahLst/>
            <a:cxnLst/>
            <a:rect r="r" b="b" t="t" l="l"/>
            <a:pathLst>
              <a:path h="5302563" w="15864994">
                <a:moveTo>
                  <a:pt x="0" y="0"/>
                </a:moveTo>
                <a:lnTo>
                  <a:pt x="15864994" y="0"/>
                </a:lnTo>
                <a:lnTo>
                  <a:pt x="15864994" y="5302563"/>
                </a:lnTo>
                <a:lnTo>
                  <a:pt x="0" y="5302563"/>
                </a:lnTo>
                <a:lnTo>
                  <a:pt x="0" y="0"/>
                </a:lnTo>
                <a:close/>
              </a:path>
            </a:pathLst>
          </a:custGeom>
          <a:blipFill>
            <a:blip r:embed="rId2"/>
            <a:stretch>
              <a:fillRect l="0" t="0" r="0" b="0"/>
            </a:stretch>
          </a:blipFill>
        </p:spPr>
      </p:sp>
      <p:sp>
        <p:nvSpPr>
          <p:cNvPr name="TextBox 3" id="3"/>
          <p:cNvSpPr txBox="true"/>
          <p:nvPr/>
        </p:nvSpPr>
        <p:spPr>
          <a:xfrm rot="0">
            <a:off x="1464043" y="460798"/>
            <a:ext cx="15795257" cy="757196"/>
          </a:xfrm>
          <a:prstGeom prst="rect">
            <a:avLst/>
          </a:prstGeom>
        </p:spPr>
        <p:txBody>
          <a:bodyPr anchor="t" rtlCol="false" tIns="0" lIns="0" bIns="0" rIns="0">
            <a:spAutoFit/>
          </a:bodyPr>
          <a:lstStyle/>
          <a:p>
            <a:pPr>
              <a:lnSpc>
                <a:spcPts val="5529"/>
              </a:lnSpc>
            </a:pPr>
            <a:r>
              <a:rPr lang="en-US" sz="6076">
                <a:solidFill>
                  <a:srgbClr val="251B15"/>
                </a:solidFill>
                <a:latin typeface="Rubik One"/>
              </a:rPr>
              <a:t>SCHEDULE GANTT CHART SUMMARY</a:t>
            </a:r>
          </a:p>
        </p:txBody>
      </p:sp>
      <p:sp>
        <p:nvSpPr>
          <p:cNvPr name="TextBox 4" id="4"/>
          <p:cNvSpPr txBox="true"/>
          <p:nvPr/>
        </p:nvSpPr>
        <p:spPr>
          <a:xfrm rot="0">
            <a:off x="6859021" y="1148214"/>
            <a:ext cx="4569958" cy="339799"/>
          </a:xfrm>
          <a:prstGeom prst="rect">
            <a:avLst/>
          </a:prstGeom>
        </p:spPr>
        <p:txBody>
          <a:bodyPr anchor="t" rtlCol="false" tIns="0" lIns="0" bIns="0" rIns="0">
            <a:spAutoFit/>
          </a:bodyPr>
          <a:lstStyle/>
          <a:p>
            <a:pPr algn="ctr">
              <a:lnSpc>
                <a:spcPts val="2795"/>
              </a:lnSpc>
              <a:spcBef>
                <a:spcPct val="0"/>
              </a:spcBef>
            </a:pPr>
            <a:r>
              <a:rPr lang="en-US" sz="1997" spc="-39">
                <a:solidFill>
                  <a:srgbClr val="000000"/>
                </a:solidFill>
                <a:latin typeface="Montserrat Classic"/>
              </a:rPr>
              <a:t>Presented By: Mabelle Aspeli</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BDA696"/>
        </a:solidFill>
      </p:bgPr>
    </p:bg>
    <p:spTree>
      <p:nvGrpSpPr>
        <p:cNvPr id="1" name=""/>
        <p:cNvGrpSpPr/>
        <p:nvPr/>
      </p:nvGrpSpPr>
      <p:grpSpPr>
        <a:xfrm>
          <a:off x="0" y="0"/>
          <a:ext cx="0" cy="0"/>
          <a:chOff x="0" y="0"/>
          <a:chExt cx="0" cy="0"/>
        </a:xfrm>
      </p:grpSpPr>
      <p:sp>
        <p:nvSpPr>
          <p:cNvPr name="Freeform 2" id="2"/>
          <p:cNvSpPr/>
          <p:nvPr/>
        </p:nvSpPr>
        <p:spPr>
          <a:xfrm flipH="false" flipV="false" rot="0">
            <a:off x="0" y="2135953"/>
            <a:ext cx="18316785" cy="7016712"/>
          </a:xfrm>
          <a:custGeom>
            <a:avLst/>
            <a:gdLst/>
            <a:ahLst/>
            <a:cxnLst/>
            <a:rect r="r" b="b" t="t" l="l"/>
            <a:pathLst>
              <a:path h="7016712" w="18316785">
                <a:moveTo>
                  <a:pt x="0" y="0"/>
                </a:moveTo>
                <a:lnTo>
                  <a:pt x="18316785" y="0"/>
                </a:lnTo>
                <a:lnTo>
                  <a:pt x="18316785" y="7016713"/>
                </a:lnTo>
                <a:lnTo>
                  <a:pt x="0" y="7016713"/>
                </a:lnTo>
                <a:lnTo>
                  <a:pt x="0" y="0"/>
                </a:lnTo>
                <a:close/>
              </a:path>
            </a:pathLst>
          </a:custGeom>
          <a:blipFill>
            <a:blip r:embed="rId2"/>
            <a:stretch>
              <a:fillRect l="0" t="0" r="0" b="0"/>
            </a:stretch>
          </a:blipFill>
        </p:spPr>
      </p:sp>
      <p:sp>
        <p:nvSpPr>
          <p:cNvPr name="TextBox 3" id="3"/>
          <p:cNvSpPr txBox="true"/>
          <p:nvPr/>
        </p:nvSpPr>
        <p:spPr>
          <a:xfrm rot="0">
            <a:off x="501533" y="629571"/>
            <a:ext cx="15795257" cy="1026858"/>
          </a:xfrm>
          <a:prstGeom prst="rect">
            <a:avLst/>
          </a:prstGeom>
        </p:spPr>
        <p:txBody>
          <a:bodyPr anchor="t" rtlCol="false" tIns="0" lIns="0" bIns="0" rIns="0">
            <a:spAutoFit/>
          </a:bodyPr>
          <a:lstStyle/>
          <a:p>
            <a:pPr>
              <a:lnSpc>
                <a:spcPts val="7531"/>
              </a:lnSpc>
            </a:pPr>
            <a:r>
              <a:rPr lang="en-US" sz="8276">
                <a:solidFill>
                  <a:srgbClr val="251B15"/>
                </a:solidFill>
                <a:latin typeface="Rubik One"/>
              </a:rPr>
              <a:t>DETAILED COST ESTIMATE</a:t>
            </a:r>
          </a:p>
        </p:txBody>
      </p:sp>
      <p:sp>
        <p:nvSpPr>
          <p:cNvPr name="TextBox 4" id="4"/>
          <p:cNvSpPr txBox="true"/>
          <p:nvPr/>
        </p:nvSpPr>
        <p:spPr>
          <a:xfrm rot="0">
            <a:off x="6859021" y="9594090"/>
            <a:ext cx="4569958" cy="339799"/>
          </a:xfrm>
          <a:prstGeom prst="rect">
            <a:avLst/>
          </a:prstGeom>
        </p:spPr>
        <p:txBody>
          <a:bodyPr anchor="t" rtlCol="false" tIns="0" lIns="0" bIns="0" rIns="0">
            <a:spAutoFit/>
          </a:bodyPr>
          <a:lstStyle/>
          <a:p>
            <a:pPr algn="ctr">
              <a:lnSpc>
                <a:spcPts val="2795"/>
              </a:lnSpc>
              <a:spcBef>
                <a:spcPct val="0"/>
              </a:spcBef>
            </a:pPr>
            <a:r>
              <a:rPr lang="en-US" sz="1997" spc="-39">
                <a:solidFill>
                  <a:srgbClr val="251B15"/>
                </a:solidFill>
                <a:latin typeface="Montserrat Classic"/>
              </a:rPr>
              <a:t>Presented By: Nathaniel Sison</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BDA696"/>
        </a:solidFill>
      </p:bgPr>
    </p:bg>
    <p:spTree>
      <p:nvGrpSpPr>
        <p:cNvPr id="1" name=""/>
        <p:cNvGrpSpPr/>
        <p:nvPr/>
      </p:nvGrpSpPr>
      <p:grpSpPr>
        <a:xfrm>
          <a:off x="0" y="0"/>
          <a:ext cx="0" cy="0"/>
          <a:chOff x="0" y="0"/>
          <a:chExt cx="0" cy="0"/>
        </a:xfrm>
      </p:grpSpPr>
      <p:sp>
        <p:nvSpPr>
          <p:cNvPr name="Freeform 2" id="2"/>
          <p:cNvSpPr/>
          <p:nvPr/>
        </p:nvSpPr>
        <p:spPr>
          <a:xfrm flipH="false" flipV="false" rot="0">
            <a:off x="356976" y="1895179"/>
            <a:ext cx="17574048" cy="7498260"/>
          </a:xfrm>
          <a:custGeom>
            <a:avLst/>
            <a:gdLst/>
            <a:ahLst/>
            <a:cxnLst/>
            <a:rect r="r" b="b" t="t" l="l"/>
            <a:pathLst>
              <a:path h="7498260" w="17574048">
                <a:moveTo>
                  <a:pt x="0" y="0"/>
                </a:moveTo>
                <a:lnTo>
                  <a:pt x="17574048" y="0"/>
                </a:lnTo>
                <a:lnTo>
                  <a:pt x="17574048" y="7498261"/>
                </a:lnTo>
                <a:lnTo>
                  <a:pt x="0" y="7498261"/>
                </a:lnTo>
                <a:lnTo>
                  <a:pt x="0" y="0"/>
                </a:lnTo>
                <a:close/>
              </a:path>
            </a:pathLst>
          </a:custGeom>
          <a:blipFill>
            <a:blip r:embed="rId2"/>
            <a:stretch>
              <a:fillRect l="0" t="0" r="0" b="0"/>
            </a:stretch>
          </a:blipFill>
        </p:spPr>
      </p:sp>
      <p:sp>
        <p:nvSpPr>
          <p:cNvPr name="TextBox 3" id="3"/>
          <p:cNvSpPr txBox="true"/>
          <p:nvPr/>
        </p:nvSpPr>
        <p:spPr>
          <a:xfrm rot="0">
            <a:off x="501533" y="629571"/>
            <a:ext cx="15795257" cy="1026858"/>
          </a:xfrm>
          <a:prstGeom prst="rect">
            <a:avLst/>
          </a:prstGeom>
        </p:spPr>
        <p:txBody>
          <a:bodyPr anchor="t" rtlCol="false" tIns="0" lIns="0" bIns="0" rIns="0">
            <a:spAutoFit/>
          </a:bodyPr>
          <a:lstStyle/>
          <a:p>
            <a:pPr>
              <a:lnSpc>
                <a:spcPts val="7531"/>
              </a:lnSpc>
            </a:pPr>
            <a:r>
              <a:rPr lang="en-US" sz="8276">
                <a:solidFill>
                  <a:srgbClr val="251B15"/>
                </a:solidFill>
                <a:latin typeface="Rubik One"/>
              </a:rPr>
              <a:t>DETAILED COST ESTIMATE</a:t>
            </a:r>
          </a:p>
        </p:txBody>
      </p:sp>
      <p:sp>
        <p:nvSpPr>
          <p:cNvPr name="TextBox 4" id="4"/>
          <p:cNvSpPr txBox="true"/>
          <p:nvPr/>
        </p:nvSpPr>
        <p:spPr>
          <a:xfrm rot="0">
            <a:off x="6859021" y="9594090"/>
            <a:ext cx="4569958" cy="339799"/>
          </a:xfrm>
          <a:prstGeom prst="rect">
            <a:avLst/>
          </a:prstGeom>
        </p:spPr>
        <p:txBody>
          <a:bodyPr anchor="t" rtlCol="false" tIns="0" lIns="0" bIns="0" rIns="0">
            <a:spAutoFit/>
          </a:bodyPr>
          <a:lstStyle/>
          <a:p>
            <a:pPr algn="ctr">
              <a:lnSpc>
                <a:spcPts val="2795"/>
              </a:lnSpc>
              <a:spcBef>
                <a:spcPct val="0"/>
              </a:spcBef>
            </a:pPr>
            <a:r>
              <a:rPr lang="en-US" sz="1997" spc="-39">
                <a:solidFill>
                  <a:srgbClr val="251B15"/>
                </a:solidFill>
                <a:latin typeface="Montserrat Classic"/>
              </a:rPr>
              <a:t>Presented By: Nathaniel Sison</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BDA696"/>
        </a:solidFill>
      </p:bgPr>
    </p:bg>
    <p:spTree>
      <p:nvGrpSpPr>
        <p:cNvPr id="1" name=""/>
        <p:cNvGrpSpPr/>
        <p:nvPr/>
      </p:nvGrpSpPr>
      <p:grpSpPr>
        <a:xfrm>
          <a:off x="0" y="0"/>
          <a:ext cx="0" cy="0"/>
          <a:chOff x="0" y="0"/>
          <a:chExt cx="0" cy="0"/>
        </a:xfrm>
      </p:grpSpPr>
      <p:grpSp>
        <p:nvGrpSpPr>
          <p:cNvPr name="Group 2" id="2"/>
          <p:cNvGrpSpPr/>
          <p:nvPr/>
        </p:nvGrpSpPr>
        <p:grpSpPr>
          <a:xfrm rot="0">
            <a:off x="3500237" y="2030498"/>
            <a:ext cx="14787763" cy="6226004"/>
            <a:chOff x="0" y="0"/>
            <a:chExt cx="3680082" cy="1549403"/>
          </a:xfrm>
        </p:grpSpPr>
        <p:sp>
          <p:nvSpPr>
            <p:cNvPr name="Freeform 3" id="3"/>
            <p:cNvSpPr/>
            <p:nvPr/>
          </p:nvSpPr>
          <p:spPr>
            <a:xfrm flipH="false" flipV="false" rot="0">
              <a:off x="0" y="0"/>
              <a:ext cx="3680082" cy="1549403"/>
            </a:xfrm>
            <a:custGeom>
              <a:avLst/>
              <a:gdLst/>
              <a:ahLst/>
              <a:cxnLst/>
              <a:rect r="r" b="b" t="t" l="l"/>
              <a:pathLst>
                <a:path h="1549403" w="3680082">
                  <a:moveTo>
                    <a:pt x="0" y="0"/>
                  </a:moveTo>
                  <a:lnTo>
                    <a:pt x="3680082" y="0"/>
                  </a:lnTo>
                  <a:lnTo>
                    <a:pt x="3680082" y="1549403"/>
                  </a:lnTo>
                  <a:lnTo>
                    <a:pt x="0" y="1549403"/>
                  </a:lnTo>
                  <a:close/>
                </a:path>
              </a:pathLst>
            </a:custGeom>
            <a:solidFill>
              <a:srgbClr val="251B15"/>
            </a:solidFill>
          </p:spPr>
        </p:sp>
        <p:sp>
          <p:nvSpPr>
            <p:cNvPr name="TextBox 4" id="4"/>
            <p:cNvSpPr txBox="true"/>
            <p:nvPr/>
          </p:nvSpPr>
          <p:spPr>
            <a:xfrm>
              <a:off x="0" y="-47625"/>
              <a:ext cx="812800" cy="860425"/>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8072456" y="2988107"/>
            <a:ext cx="10215544" cy="654623"/>
          </a:xfrm>
          <a:prstGeom prst="rect">
            <a:avLst/>
          </a:prstGeom>
        </p:spPr>
        <p:txBody>
          <a:bodyPr anchor="t" rtlCol="false" tIns="0" lIns="0" bIns="0" rIns="0">
            <a:spAutoFit/>
          </a:bodyPr>
          <a:lstStyle/>
          <a:p>
            <a:pPr algn="just">
              <a:lnSpc>
                <a:spcPts val="4558"/>
              </a:lnSpc>
            </a:pPr>
            <a:r>
              <a:rPr lang="en-US" sz="5844">
                <a:solidFill>
                  <a:srgbClr val="FFFFFF"/>
                </a:solidFill>
                <a:latin typeface="Rubik One"/>
              </a:rPr>
              <a:t>TRANSITION APPROACH</a:t>
            </a:r>
          </a:p>
        </p:txBody>
      </p:sp>
      <p:sp>
        <p:nvSpPr>
          <p:cNvPr name="TextBox 6" id="6"/>
          <p:cNvSpPr txBox="true"/>
          <p:nvPr/>
        </p:nvSpPr>
        <p:spPr>
          <a:xfrm rot="0">
            <a:off x="8072456" y="3728534"/>
            <a:ext cx="8779508" cy="3990340"/>
          </a:xfrm>
          <a:prstGeom prst="rect">
            <a:avLst/>
          </a:prstGeom>
        </p:spPr>
        <p:txBody>
          <a:bodyPr anchor="t" rtlCol="false" tIns="0" lIns="0" bIns="0" rIns="0">
            <a:spAutoFit/>
          </a:bodyPr>
          <a:lstStyle/>
          <a:p>
            <a:pPr>
              <a:lnSpc>
                <a:spcPts val="2660"/>
              </a:lnSpc>
            </a:pPr>
            <a:r>
              <a:rPr lang="en-US" sz="1900">
                <a:solidFill>
                  <a:srgbClr val="FFFFFF"/>
                </a:solidFill>
                <a:latin typeface="Montserrat"/>
              </a:rPr>
              <a:t>The Villamin Wood and Iron Works System addressed the Transition Plan, in which there will be a phase or transition that should be followed for continuity and to reduce any operational challenges or interruptions that they encounter. This precise and systematic approach enables the transfer of knowledge, resources, and responsibility to the business company, thereby reducing all possible technical interruptions. The transition approach will include the following steps:</a:t>
            </a:r>
          </a:p>
          <a:p>
            <a:pPr>
              <a:lnSpc>
                <a:spcPts val="2660"/>
              </a:lnSpc>
            </a:pPr>
          </a:p>
          <a:p>
            <a:pPr marL="410213" indent="-205106" lvl="1">
              <a:lnSpc>
                <a:spcPts val="2660"/>
              </a:lnSpc>
              <a:buFont typeface="Arial"/>
              <a:buChar char="•"/>
            </a:pPr>
            <a:r>
              <a:rPr lang="en-US" sz="1900">
                <a:solidFill>
                  <a:srgbClr val="FFFFFF"/>
                </a:solidFill>
                <a:latin typeface="Montserrat"/>
              </a:rPr>
              <a:t>Communication Plan</a:t>
            </a:r>
          </a:p>
          <a:p>
            <a:pPr marL="410213" indent="-205106" lvl="1">
              <a:lnSpc>
                <a:spcPts val="2660"/>
              </a:lnSpc>
              <a:buFont typeface="Arial"/>
              <a:buChar char="•"/>
            </a:pPr>
            <a:r>
              <a:rPr lang="en-US" sz="1900">
                <a:solidFill>
                  <a:srgbClr val="FFFFFF"/>
                </a:solidFill>
                <a:latin typeface="Montserrat"/>
              </a:rPr>
              <a:t>Staffing</a:t>
            </a:r>
          </a:p>
          <a:p>
            <a:pPr marL="410213" indent="-205106" lvl="1">
              <a:lnSpc>
                <a:spcPts val="2660"/>
              </a:lnSpc>
              <a:buFont typeface="Arial"/>
              <a:buChar char="•"/>
            </a:pPr>
            <a:r>
              <a:rPr lang="en-US" sz="1900">
                <a:solidFill>
                  <a:srgbClr val="FFFFFF"/>
                </a:solidFill>
                <a:latin typeface="Montserrat"/>
              </a:rPr>
              <a:t>Transition Planning</a:t>
            </a:r>
          </a:p>
          <a:p>
            <a:pPr marL="410213" indent="-205106" lvl="1">
              <a:lnSpc>
                <a:spcPts val="2660"/>
              </a:lnSpc>
              <a:buFont typeface="Arial"/>
              <a:buChar char="•"/>
            </a:pPr>
            <a:r>
              <a:rPr lang="en-US" sz="1900">
                <a:solidFill>
                  <a:srgbClr val="FFFFFF"/>
                </a:solidFill>
                <a:latin typeface="Montserrat"/>
              </a:rPr>
              <a:t>Knowledge Transfer</a:t>
            </a:r>
          </a:p>
        </p:txBody>
      </p:sp>
      <p:grpSp>
        <p:nvGrpSpPr>
          <p:cNvPr name="Group 7" id="7"/>
          <p:cNvGrpSpPr/>
          <p:nvPr/>
        </p:nvGrpSpPr>
        <p:grpSpPr>
          <a:xfrm rot="0">
            <a:off x="0" y="1506896"/>
            <a:ext cx="7656008" cy="7314710"/>
            <a:chOff x="0" y="0"/>
            <a:chExt cx="10208010" cy="9752947"/>
          </a:xfrm>
        </p:grpSpPr>
        <p:pic>
          <p:nvPicPr>
            <p:cNvPr name="Picture 8" id="8"/>
            <p:cNvPicPr>
              <a:picLocks noChangeAspect="true"/>
            </p:cNvPicPr>
            <p:nvPr/>
          </p:nvPicPr>
          <p:blipFill>
            <a:blip r:embed="rId2"/>
            <a:srcRect l="15133" t="0" r="15133" b="0"/>
            <a:stretch>
              <a:fillRect/>
            </a:stretch>
          </p:blipFill>
          <p:spPr>
            <a:xfrm flipH="false" flipV="false">
              <a:off x="0" y="0"/>
              <a:ext cx="10208010" cy="9752947"/>
            </a:xfrm>
            <a:prstGeom prst="rect">
              <a:avLst/>
            </a:prstGeom>
          </p:spPr>
        </p:pic>
      </p:grpSp>
      <p:sp>
        <p:nvSpPr>
          <p:cNvPr name="TextBox 9" id="9"/>
          <p:cNvSpPr txBox="true"/>
          <p:nvPr/>
        </p:nvSpPr>
        <p:spPr>
          <a:xfrm rot="0">
            <a:off x="12689342" y="8918501"/>
            <a:ext cx="4569958" cy="339799"/>
          </a:xfrm>
          <a:prstGeom prst="rect">
            <a:avLst/>
          </a:prstGeom>
        </p:spPr>
        <p:txBody>
          <a:bodyPr anchor="t" rtlCol="false" tIns="0" lIns="0" bIns="0" rIns="0">
            <a:spAutoFit/>
          </a:bodyPr>
          <a:lstStyle/>
          <a:p>
            <a:pPr>
              <a:lnSpc>
                <a:spcPts val="2795"/>
              </a:lnSpc>
              <a:spcBef>
                <a:spcPct val="0"/>
              </a:spcBef>
            </a:pPr>
            <a:r>
              <a:rPr lang="en-US" sz="1997" spc="-39">
                <a:solidFill>
                  <a:srgbClr val="000000"/>
                </a:solidFill>
                <a:latin typeface="Montserrat Classic"/>
              </a:rPr>
              <a:t>Presented By: Nathaniel Sison</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BDA696"/>
        </a:solidFill>
      </p:bgPr>
    </p:bg>
    <p:spTree>
      <p:nvGrpSpPr>
        <p:cNvPr id="1" name=""/>
        <p:cNvGrpSpPr/>
        <p:nvPr/>
      </p:nvGrpSpPr>
      <p:grpSpPr>
        <a:xfrm>
          <a:off x="0" y="0"/>
          <a:ext cx="0" cy="0"/>
          <a:chOff x="0" y="0"/>
          <a:chExt cx="0" cy="0"/>
        </a:xfrm>
      </p:grpSpPr>
      <p:sp>
        <p:nvSpPr>
          <p:cNvPr name="Freeform 2" id="2"/>
          <p:cNvSpPr/>
          <p:nvPr/>
        </p:nvSpPr>
        <p:spPr>
          <a:xfrm flipH="false" flipV="false" rot="0">
            <a:off x="2431947" y="2658141"/>
            <a:ext cx="13424107" cy="4970719"/>
          </a:xfrm>
          <a:custGeom>
            <a:avLst/>
            <a:gdLst/>
            <a:ahLst/>
            <a:cxnLst/>
            <a:rect r="r" b="b" t="t" l="l"/>
            <a:pathLst>
              <a:path h="4970719" w="13424107">
                <a:moveTo>
                  <a:pt x="0" y="0"/>
                </a:moveTo>
                <a:lnTo>
                  <a:pt x="13424106" y="0"/>
                </a:lnTo>
                <a:lnTo>
                  <a:pt x="13424106" y="4970718"/>
                </a:lnTo>
                <a:lnTo>
                  <a:pt x="0" y="4970718"/>
                </a:lnTo>
                <a:lnTo>
                  <a:pt x="0" y="0"/>
                </a:lnTo>
                <a:close/>
              </a:path>
            </a:pathLst>
          </a:custGeom>
          <a:blipFill>
            <a:blip r:embed="rId2"/>
            <a:stretch>
              <a:fillRect l="0" t="0" r="0" b="0"/>
            </a:stretch>
          </a:blipFill>
        </p:spPr>
      </p:sp>
      <p:sp>
        <p:nvSpPr>
          <p:cNvPr name="TextBox 3" id="3"/>
          <p:cNvSpPr txBox="true"/>
          <p:nvPr/>
        </p:nvSpPr>
        <p:spPr>
          <a:xfrm rot="0">
            <a:off x="1028700" y="677455"/>
            <a:ext cx="14308935" cy="843809"/>
          </a:xfrm>
          <a:prstGeom prst="rect">
            <a:avLst/>
          </a:prstGeom>
        </p:spPr>
        <p:txBody>
          <a:bodyPr anchor="t" rtlCol="false" tIns="0" lIns="0" bIns="0" rIns="0">
            <a:spAutoFit/>
          </a:bodyPr>
          <a:lstStyle/>
          <a:p>
            <a:pPr>
              <a:lnSpc>
                <a:spcPts val="6257"/>
              </a:lnSpc>
            </a:pPr>
            <a:r>
              <a:rPr lang="en-US" sz="6876">
                <a:solidFill>
                  <a:srgbClr val="251B15"/>
                </a:solidFill>
                <a:latin typeface="Rubik One"/>
              </a:rPr>
              <a:t>TRANSITION OUT SCHEDULE</a:t>
            </a:r>
          </a:p>
        </p:txBody>
      </p:sp>
      <p:sp>
        <p:nvSpPr>
          <p:cNvPr name="TextBox 4" id="4"/>
          <p:cNvSpPr txBox="true"/>
          <p:nvPr/>
        </p:nvSpPr>
        <p:spPr>
          <a:xfrm rot="0">
            <a:off x="1028700" y="1483164"/>
            <a:ext cx="4569958" cy="339799"/>
          </a:xfrm>
          <a:prstGeom prst="rect">
            <a:avLst/>
          </a:prstGeom>
        </p:spPr>
        <p:txBody>
          <a:bodyPr anchor="t" rtlCol="false" tIns="0" lIns="0" bIns="0" rIns="0">
            <a:spAutoFit/>
          </a:bodyPr>
          <a:lstStyle/>
          <a:p>
            <a:pPr>
              <a:lnSpc>
                <a:spcPts val="2795"/>
              </a:lnSpc>
              <a:spcBef>
                <a:spcPct val="0"/>
              </a:spcBef>
            </a:pPr>
            <a:r>
              <a:rPr lang="en-US" sz="1997" spc="-39">
                <a:solidFill>
                  <a:srgbClr val="000000"/>
                </a:solidFill>
                <a:latin typeface="Montserrat Classic"/>
              </a:rPr>
              <a:t>Presented By: Nathaniel Sison</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BDA696"/>
        </a:solidFill>
      </p:bgPr>
    </p:bg>
    <p:spTree>
      <p:nvGrpSpPr>
        <p:cNvPr id="1" name=""/>
        <p:cNvGrpSpPr/>
        <p:nvPr/>
      </p:nvGrpSpPr>
      <p:grpSpPr>
        <a:xfrm>
          <a:off x="0" y="0"/>
          <a:ext cx="0" cy="0"/>
          <a:chOff x="0" y="0"/>
          <a:chExt cx="0" cy="0"/>
        </a:xfrm>
      </p:grpSpPr>
      <p:sp>
        <p:nvSpPr>
          <p:cNvPr name="Freeform 2" id="2"/>
          <p:cNvSpPr/>
          <p:nvPr/>
        </p:nvSpPr>
        <p:spPr>
          <a:xfrm flipH="false" flipV="false" rot="0">
            <a:off x="5627705" y="1028700"/>
            <a:ext cx="11707795" cy="8333046"/>
          </a:xfrm>
          <a:custGeom>
            <a:avLst/>
            <a:gdLst/>
            <a:ahLst/>
            <a:cxnLst/>
            <a:rect r="r" b="b" t="t" l="l"/>
            <a:pathLst>
              <a:path h="8333046" w="11707795">
                <a:moveTo>
                  <a:pt x="0" y="0"/>
                </a:moveTo>
                <a:lnTo>
                  <a:pt x="11707795" y="0"/>
                </a:lnTo>
                <a:lnTo>
                  <a:pt x="11707795" y="8333046"/>
                </a:lnTo>
                <a:lnTo>
                  <a:pt x="0" y="8333046"/>
                </a:lnTo>
                <a:lnTo>
                  <a:pt x="0" y="0"/>
                </a:lnTo>
                <a:close/>
              </a:path>
            </a:pathLst>
          </a:custGeom>
          <a:blipFill>
            <a:blip r:embed="rId2"/>
            <a:stretch>
              <a:fillRect l="-986" t="-1241" r="0" b="0"/>
            </a:stretch>
          </a:blipFill>
        </p:spPr>
      </p:sp>
      <p:sp>
        <p:nvSpPr>
          <p:cNvPr name="TextBox 3" id="3"/>
          <p:cNvSpPr txBox="true"/>
          <p:nvPr/>
        </p:nvSpPr>
        <p:spPr>
          <a:xfrm rot="0">
            <a:off x="515936" y="4394062"/>
            <a:ext cx="5269161" cy="1689375"/>
          </a:xfrm>
          <a:prstGeom prst="rect">
            <a:avLst/>
          </a:prstGeom>
        </p:spPr>
        <p:txBody>
          <a:bodyPr anchor="t" rtlCol="false" tIns="0" lIns="0" bIns="0" rIns="0">
            <a:spAutoFit/>
          </a:bodyPr>
          <a:lstStyle/>
          <a:p>
            <a:pPr>
              <a:lnSpc>
                <a:spcPts val="6439"/>
              </a:lnSpc>
            </a:pPr>
            <a:r>
              <a:rPr lang="en-US" sz="7076">
                <a:solidFill>
                  <a:srgbClr val="251B15"/>
                </a:solidFill>
                <a:latin typeface="Rubik One"/>
              </a:rPr>
              <a:t>RISK REGISTER</a:t>
            </a:r>
          </a:p>
        </p:txBody>
      </p:sp>
      <p:sp>
        <p:nvSpPr>
          <p:cNvPr name="TextBox 4" id="4"/>
          <p:cNvSpPr txBox="true"/>
          <p:nvPr/>
        </p:nvSpPr>
        <p:spPr>
          <a:xfrm rot="0">
            <a:off x="515936" y="6045338"/>
            <a:ext cx="4569958" cy="339799"/>
          </a:xfrm>
          <a:prstGeom prst="rect">
            <a:avLst/>
          </a:prstGeom>
        </p:spPr>
        <p:txBody>
          <a:bodyPr anchor="t" rtlCol="false" tIns="0" lIns="0" bIns="0" rIns="0">
            <a:spAutoFit/>
          </a:bodyPr>
          <a:lstStyle/>
          <a:p>
            <a:pPr>
              <a:lnSpc>
                <a:spcPts val="2795"/>
              </a:lnSpc>
              <a:spcBef>
                <a:spcPct val="0"/>
              </a:spcBef>
            </a:pPr>
            <a:r>
              <a:rPr lang="en-US" sz="1997" spc="-39">
                <a:solidFill>
                  <a:srgbClr val="000000"/>
                </a:solidFill>
                <a:latin typeface="Montserrat Classic"/>
              </a:rPr>
              <a:t>Presented By: Ludwig Angeles</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BDA696"/>
        </a:solidFill>
      </p:bgPr>
    </p:bg>
    <p:spTree>
      <p:nvGrpSpPr>
        <p:cNvPr id="1" name=""/>
        <p:cNvGrpSpPr/>
        <p:nvPr/>
      </p:nvGrpSpPr>
      <p:grpSpPr>
        <a:xfrm>
          <a:off x="0" y="0"/>
          <a:ext cx="0" cy="0"/>
          <a:chOff x="0" y="0"/>
          <a:chExt cx="0" cy="0"/>
        </a:xfrm>
      </p:grpSpPr>
      <p:sp>
        <p:nvSpPr>
          <p:cNvPr name="Freeform 2" id="2"/>
          <p:cNvSpPr/>
          <p:nvPr/>
        </p:nvSpPr>
        <p:spPr>
          <a:xfrm flipH="false" flipV="false" rot="0">
            <a:off x="5726340" y="1336366"/>
            <a:ext cx="11258894" cy="8950634"/>
          </a:xfrm>
          <a:custGeom>
            <a:avLst/>
            <a:gdLst/>
            <a:ahLst/>
            <a:cxnLst/>
            <a:rect r="r" b="b" t="t" l="l"/>
            <a:pathLst>
              <a:path h="8950634" w="11258894">
                <a:moveTo>
                  <a:pt x="0" y="0"/>
                </a:moveTo>
                <a:lnTo>
                  <a:pt x="11258894" y="0"/>
                </a:lnTo>
                <a:lnTo>
                  <a:pt x="11258894" y="8950634"/>
                </a:lnTo>
                <a:lnTo>
                  <a:pt x="0" y="8950634"/>
                </a:lnTo>
                <a:lnTo>
                  <a:pt x="0" y="0"/>
                </a:lnTo>
                <a:close/>
              </a:path>
            </a:pathLst>
          </a:custGeom>
          <a:blipFill>
            <a:blip r:embed="rId2"/>
            <a:stretch>
              <a:fillRect l="-657" t="0" r="-657" b="0"/>
            </a:stretch>
          </a:blipFill>
        </p:spPr>
      </p:sp>
      <p:sp>
        <p:nvSpPr>
          <p:cNvPr name="TextBox 3" id="3"/>
          <p:cNvSpPr txBox="true"/>
          <p:nvPr/>
        </p:nvSpPr>
        <p:spPr>
          <a:xfrm rot="0">
            <a:off x="521335" y="586929"/>
            <a:ext cx="8622665" cy="1689375"/>
          </a:xfrm>
          <a:prstGeom prst="rect">
            <a:avLst/>
          </a:prstGeom>
        </p:spPr>
        <p:txBody>
          <a:bodyPr anchor="t" rtlCol="false" tIns="0" lIns="0" bIns="0" rIns="0">
            <a:spAutoFit/>
          </a:bodyPr>
          <a:lstStyle/>
          <a:p>
            <a:pPr>
              <a:lnSpc>
                <a:spcPts val="6439"/>
              </a:lnSpc>
            </a:pPr>
            <a:r>
              <a:rPr lang="en-US" sz="7076">
                <a:solidFill>
                  <a:srgbClr val="251B15"/>
                </a:solidFill>
                <a:latin typeface="Rubik One"/>
              </a:rPr>
              <a:t>COMMUNICATION MATRIX</a:t>
            </a:r>
          </a:p>
        </p:txBody>
      </p:sp>
      <p:sp>
        <p:nvSpPr>
          <p:cNvPr name="TextBox 4" id="4"/>
          <p:cNvSpPr txBox="true"/>
          <p:nvPr/>
        </p:nvSpPr>
        <p:spPr>
          <a:xfrm rot="0">
            <a:off x="521335" y="2238204"/>
            <a:ext cx="4569958" cy="339799"/>
          </a:xfrm>
          <a:prstGeom prst="rect">
            <a:avLst/>
          </a:prstGeom>
        </p:spPr>
        <p:txBody>
          <a:bodyPr anchor="t" rtlCol="false" tIns="0" lIns="0" bIns="0" rIns="0">
            <a:spAutoFit/>
          </a:bodyPr>
          <a:lstStyle/>
          <a:p>
            <a:pPr>
              <a:lnSpc>
                <a:spcPts val="2795"/>
              </a:lnSpc>
              <a:spcBef>
                <a:spcPct val="0"/>
              </a:spcBef>
            </a:pPr>
            <a:r>
              <a:rPr lang="en-US" sz="1997" spc="-39">
                <a:solidFill>
                  <a:srgbClr val="000000"/>
                </a:solidFill>
                <a:latin typeface="Montserrat Classic"/>
              </a:rPr>
              <a:t>Presented By: Ludwig Angeles</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251B15"/>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2036608" y="-2542200"/>
            <a:ext cx="6270934" cy="10287000"/>
          </a:xfrm>
          <a:custGeom>
            <a:avLst/>
            <a:gdLst/>
            <a:ahLst/>
            <a:cxnLst/>
            <a:rect r="r" b="b" t="t" l="l"/>
            <a:pathLst>
              <a:path h="10287000" w="6270934">
                <a:moveTo>
                  <a:pt x="0" y="0"/>
                </a:moveTo>
                <a:lnTo>
                  <a:pt x="6270934" y="0"/>
                </a:lnTo>
                <a:lnTo>
                  <a:pt x="6270934" y="10287000"/>
                </a:lnTo>
                <a:lnTo>
                  <a:pt x="0" y="10287000"/>
                </a:lnTo>
                <a:lnTo>
                  <a:pt x="0" y="0"/>
                </a:lnTo>
                <a:close/>
              </a:path>
            </a:pathLst>
          </a:custGeom>
          <a:blipFill>
            <a:blip r:embed="rId2">
              <a:alphaModFix amt="25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5400000">
            <a:off x="11263017" y="-1481609"/>
            <a:ext cx="6270934" cy="8165818"/>
          </a:xfrm>
          <a:custGeom>
            <a:avLst/>
            <a:gdLst/>
            <a:ahLst/>
            <a:cxnLst/>
            <a:rect r="r" b="b" t="t" l="l"/>
            <a:pathLst>
              <a:path h="8165818" w="6270934">
                <a:moveTo>
                  <a:pt x="0" y="0"/>
                </a:moveTo>
                <a:lnTo>
                  <a:pt x="6270934" y="0"/>
                </a:lnTo>
                <a:lnTo>
                  <a:pt x="6270934" y="8165818"/>
                </a:lnTo>
                <a:lnTo>
                  <a:pt x="0" y="8165818"/>
                </a:lnTo>
                <a:lnTo>
                  <a:pt x="0" y="0"/>
                </a:lnTo>
                <a:close/>
              </a:path>
            </a:pathLst>
          </a:custGeom>
          <a:blipFill>
            <a:blip r:embed="rId2">
              <a:alphaModFix amt="25000"/>
              <a:extLst>
                <a:ext uri="{96DAC541-7B7A-43D3-8B79-37D633B846F1}">
                  <asvg:svgBlip xmlns:asvg="http://schemas.microsoft.com/office/drawing/2016/SVG/main" r:embed="rId3"/>
                </a:ext>
              </a:extLst>
            </a:blip>
            <a:stretch>
              <a:fillRect l="0" t="-25976" r="0" b="0"/>
            </a:stretch>
          </a:blipFill>
        </p:spPr>
      </p:sp>
      <p:grpSp>
        <p:nvGrpSpPr>
          <p:cNvPr name="Group 4" id="4"/>
          <p:cNvGrpSpPr/>
          <p:nvPr/>
        </p:nvGrpSpPr>
        <p:grpSpPr>
          <a:xfrm rot="0">
            <a:off x="1750119" y="2242919"/>
            <a:ext cx="14787763" cy="6987695"/>
            <a:chOff x="0" y="0"/>
            <a:chExt cx="3680082" cy="1738958"/>
          </a:xfrm>
        </p:grpSpPr>
        <p:sp>
          <p:nvSpPr>
            <p:cNvPr name="Freeform 5" id="5"/>
            <p:cNvSpPr/>
            <p:nvPr/>
          </p:nvSpPr>
          <p:spPr>
            <a:xfrm flipH="false" flipV="false" rot="0">
              <a:off x="0" y="0"/>
              <a:ext cx="3680082" cy="1738958"/>
            </a:xfrm>
            <a:custGeom>
              <a:avLst/>
              <a:gdLst/>
              <a:ahLst/>
              <a:cxnLst/>
              <a:rect r="r" b="b" t="t" l="l"/>
              <a:pathLst>
                <a:path h="1738958" w="3680082">
                  <a:moveTo>
                    <a:pt x="0" y="0"/>
                  </a:moveTo>
                  <a:lnTo>
                    <a:pt x="3680082" y="0"/>
                  </a:lnTo>
                  <a:lnTo>
                    <a:pt x="3680082" y="1738958"/>
                  </a:lnTo>
                  <a:lnTo>
                    <a:pt x="0" y="1738958"/>
                  </a:lnTo>
                  <a:close/>
                </a:path>
              </a:pathLst>
            </a:custGeom>
            <a:solidFill>
              <a:srgbClr val="A17258"/>
            </a:solidFill>
          </p:spPr>
        </p:sp>
        <p:sp>
          <p:nvSpPr>
            <p:cNvPr name="TextBox 6" id="6"/>
            <p:cNvSpPr txBox="true"/>
            <p:nvPr/>
          </p:nvSpPr>
          <p:spPr>
            <a:xfrm>
              <a:off x="0" y="-47625"/>
              <a:ext cx="812800" cy="860425"/>
            </a:xfrm>
            <a:prstGeom prst="rect">
              <a:avLst/>
            </a:prstGeom>
          </p:spPr>
          <p:txBody>
            <a:bodyPr anchor="ctr" rtlCol="false" tIns="50800" lIns="50800" bIns="50800" rIns="50800"/>
            <a:lstStyle/>
            <a:p>
              <a:pPr algn="ctr">
                <a:lnSpc>
                  <a:spcPts val="2659"/>
                </a:lnSpc>
              </a:pPr>
            </a:p>
          </p:txBody>
        </p:sp>
      </p:grpSp>
      <p:sp>
        <p:nvSpPr>
          <p:cNvPr name="TextBox 7" id="7"/>
          <p:cNvSpPr txBox="true"/>
          <p:nvPr/>
        </p:nvSpPr>
        <p:spPr>
          <a:xfrm rot="0">
            <a:off x="448555" y="3530869"/>
            <a:ext cx="17390890" cy="950021"/>
          </a:xfrm>
          <a:prstGeom prst="rect">
            <a:avLst/>
          </a:prstGeom>
        </p:spPr>
        <p:txBody>
          <a:bodyPr anchor="t" rtlCol="false" tIns="0" lIns="0" bIns="0" rIns="0">
            <a:spAutoFit/>
          </a:bodyPr>
          <a:lstStyle/>
          <a:p>
            <a:pPr algn="ctr">
              <a:lnSpc>
                <a:spcPts val="6649"/>
              </a:lnSpc>
            </a:pPr>
            <a:r>
              <a:rPr lang="en-US" sz="8524">
                <a:solidFill>
                  <a:srgbClr val="FFFFFF"/>
                </a:solidFill>
                <a:latin typeface="Rubik One"/>
              </a:rPr>
              <a:t>PROBLEM STATEMENT</a:t>
            </a:r>
          </a:p>
        </p:txBody>
      </p:sp>
      <p:sp>
        <p:nvSpPr>
          <p:cNvPr name="TextBox 8" id="8"/>
          <p:cNvSpPr txBox="true"/>
          <p:nvPr/>
        </p:nvSpPr>
        <p:spPr>
          <a:xfrm rot="0">
            <a:off x="2870793" y="4806757"/>
            <a:ext cx="12546414" cy="3799078"/>
          </a:xfrm>
          <a:prstGeom prst="rect">
            <a:avLst/>
          </a:prstGeom>
        </p:spPr>
        <p:txBody>
          <a:bodyPr anchor="t" rtlCol="false" tIns="0" lIns="0" bIns="0" rIns="0">
            <a:spAutoFit/>
          </a:bodyPr>
          <a:lstStyle/>
          <a:p>
            <a:pPr algn="just">
              <a:lnSpc>
                <a:spcPts val="3752"/>
              </a:lnSpc>
            </a:pPr>
            <a:r>
              <a:rPr lang="en-US" sz="2680">
                <a:solidFill>
                  <a:srgbClr val="FFFFFF"/>
                </a:solidFill>
                <a:latin typeface="Montserrat"/>
              </a:rPr>
              <a:t>Villamin Wood and Iron Works has been doing the business since 1983. In its span, it has been facing challenges and problems, specifically in customer reach and sales. The following are the challenges the company faces:​​</a:t>
            </a:r>
          </a:p>
          <a:p>
            <a:pPr marL="578613" indent="-289307" lvl="1">
              <a:lnSpc>
                <a:spcPts val="3752"/>
              </a:lnSpc>
              <a:buFont typeface="Arial"/>
              <a:buChar char="•"/>
            </a:pPr>
            <a:r>
              <a:rPr lang="en-US" sz="2680">
                <a:solidFill>
                  <a:srgbClr val="FFFFFF"/>
                </a:solidFill>
                <a:latin typeface="Montserrat"/>
              </a:rPr>
              <a:t>There is no chance of obtaining new customers, which affects the company's revenue.​</a:t>
            </a:r>
          </a:p>
          <a:p>
            <a:pPr marL="578613" indent="-289307" lvl="1">
              <a:lnSpc>
                <a:spcPts val="3752"/>
              </a:lnSpc>
              <a:buFont typeface="Arial"/>
              <a:buChar char="•"/>
            </a:pPr>
            <a:r>
              <a:rPr lang="en-US" sz="2680">
                <a:solidFill>
                  <a:srgbClr val="FFFFFF"/>
                </a:solidFill>
                <a:latin typeface="Montserrat"/>
              </a:rPr>
              <a:t>Their company sales decreased by 30% after the pandemic due to pending and shutdown operations of more than five months.</a:t>
            </a:r>
          </a:p>
        </p:txBody>
      </p:sp>
      <p:sp>
        <p:nvSpPr>
          <p:cNvPr name="TextBox 9" id="9"/>
          <p:cNvSpPr txBox="true"/>
          <p:nvPr/>
        </p:nvSpPr>
        <p:spPr>
          <a:xfrm rot="0">
            <a:off x="6859021" y="9594090"/>
            <a:ext cx="4569958" cy="339957"/>
          </a:xfrm>
          <a:prstGeom prst="rect">
            <a:avLst/>
          </a:prstGeom>
        </p:spPr>
        <p:txBody>
          <a:bodyPr anchor="t" rtlCol="false" tIns="0" lIns="0" bIns="0" rIns="0">
            <a:spAutoFit/>
          </a:bodyPr>
          <a:lstStyle/>
          <a:p>
            <a:pPr>
              <a:lnSpc>
                <a:spcPts val="2795"/>
              </a:lnSpc>
              <a:spcBef>
                <a:spcPct val="0"/>
              </a:spcBef>
            </a:pPr>
            <a:r>
              <a:rPr lang="en-US" sz="1997" spc="-39">
                <a:solidFill>
                  <a:srgbClr val="FFFFFF"/>
                </a:solidFill>
                <a:latin typeface="Montserrat Classic"/>
              </a:rPr>
              <a:t>Presented By: Dale Joshua Domingo</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BDA696"/>
        </a:solidFill>
      </p:bgPr>
    </p:bg>
    <p:spTree>
      <p:nvGrpSpPr>
        <p:cNvPr id="1" name=""/>
        <p:cNvGrpSpPr/>
        <p:nvPr/>
      </p:nvGrpSpPr>
      <p:grpSpPr>
        <a:xfrm>
          <a:off x="0" y="0"/>
          <a:ext cx="0" cy="0"/>
          <a:chOff x="0" y="0"/>
          <a:chExt cx="0" cy="0"/>
        </a:xfrm>
      </p:grpSpPr>
      <p:sp>
        <p:nvSpPr>
          <p:cNvPr name="TextBox 2" id="2"/>
          <p:cNvSpPr txBox="true"/>
          <p:nvPr/>
        </p:nvSpPr>
        <p:spPr>
          <a:xfrm rot="0">
            <a:off x="695935" y="786382"/>
            <a:ext cx="5949569" cy="2231412"/>
          </a:xfrm>
          <a:prstGeom prst="rect">
            <a:avLst/>
          </a:prstGeom>
        </p:spPr>
        <p:txBody>
          <a:bodyPr anchor="t" rtlCol="false" tIns="0" lIns="0" bIns="0" rIns="0">
            <a:spAutoFit/>
          </a:bodyPr>
          <a:lstStyle/>
          <a:p>
            <a:pPr>
              <a:lnSpc>
                <a:spcPts val="5711"/>
              </a:lnSpc>
            </a:pPr>
            <a:r>
              <a:rPr lang="en-US" sz="6276">
                <a:solidFill>
                  <a:srgbClr val="251B15"/>
                </a:solidFill>
                <a:latin typeface="Rubik One"/>
              </a:rPr>
              <a:t>CHANGE CONTROL BOARD</a:t>
            </a:r>
          </a:p>
        </p:txBody>
      </p:sp>
      <p:sp>
        <p:nvSpPr>
          <p:cNvPr name="Freeform 3" id="3"/>
          <p:cNvSpPr/>
          <p:nvPr/>
        </p:nvSpPr>
        <p:spPr>
          <a:xfrm flipH="false" flipV="false" rot="0">
            <a:off x="5975020" y="435005"/>
            <a:ext cx="10633991" cy="9523415"/>
          </a:xfrm>
          <a:custGeom>
            <a:avLst/>
            <a:gdLst/>
            <a:ahLst/>
            <a:cxnLst/>
            <a:rect r="r" b="b" t="t" l="l"/>
            <a:pathLst>
              <a:path h="9523415" w="10633991">
                <a:moveTo>
                  <a:pt x="0" y="0"/>
                </a:moveTo>
                <a:lnTo>
                  <a:pt x="10633991" y="0"/>
                </a:lnTo>
                <a:lnTo>
                  <a:pt x="10633991" y="9523415"/>
                </a:lnTo>
                <a:lnTo>
                  <a:pt x="0" y="9523415"/>
                </a:lnTo>
                <a:lnTo>
                  <a:pt x="0" y="0"/>
                </a:lnTo>
                <a:close/>
              </a:path>
            </a:pathLst>
          </a:custGeom>
          <a:blipFill>
            <a:blip r:embed="rId2"/>
            <a:stretch>
              <a:fillRect l="-2457" t="-407" r="-1095" b="-407"/>
            </a:stretch>
          </a:blipFill>
        </p:spPr>
      </p:sp>
      <p:sp>
        <p:nvSpPr>
          <p:cNvPr name="TextBox 4" id="4"/>
          <p:cNvSpPr txBox="true"/>
          <p:nvPr/>
        </p:nvSpPr>
        <p:spPr>
          <a:xfrm rot="0">
            <a:off x="695935" y="2979694"/>
            <a:ext cx="4569958" cy="339799"/>
          </a:xfrm>
          <a:prstGeom prst="rect">
            <a:avLst/>
          </a:prstGeom>
        </p:spPr>
        <p:txBody>
          <a:bodyPr anchor="t" rtlCol="false" tIns="0" lIns="0" bIns="0" rIns="0">
            <a:spAutoFit/>
          </a:bodyPr>
          <a:lstStyle/>
          <a:p>
            <a:pPr>
              <a:lnSpc>
                <a:spcPts val="2795"/>
              </a:lnSpc>
              <a:spcBef>
                <a:spcPct val="0"/>
              </a:spcBef>
            </a:pPr>
            <a:r>
              <a:rPr lang="en-US" sz="1997" spc="-39">
                <a:solidFill>
                  <a:srgbClr val="000000"/>
                </a:solidFill>
                <a:latin typeface="Montserrat Classic"/>
              </a:rPr>
              <a:t>Presented By: Sofia Villamin</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251B15"/>
        </a:solidFill>
      </p:bgPr>
    </p:bg>
    <p:spTree>
      <p:nvGrpSpPr>
        <p:cNvPr id="1" name=""/>
        <p:cNvGrpSpPr/>
        <p:nvPr/>
      </p:nvGrpSpPr>
      <p:grpSpPr>
        <a:xfrm>
          <a:off x="0" y="0"/>
          <a:ext cx="0" cy="0"/>
          <a:chOff x="0" y="0"/>
          <a:chExt cx="0" cy="0"/>
        </a:xfrm>
      </p:grpSpPr>
      <p:grpSp>
        <p:nvGrpSpPr>
          <p:cNvPr name="Group 2" id="2"/>
          <p:cNvGrpSpPr/>
          <p:nvPr/>
        </p:nvGrpSpPr>
        <p:grpSpPr>
          <a:xfrm rot="0">
            <a:off x="0" y="0"/>
            <a:ext cx="8151389" cy="10287000"/>
            <a:chOff x="0" y="0"/>
            <a:chExt cx="10868519" cy="13716000"/>
          </a:xfrm>
        </p:grpSpPr>
        <p:pic>
          <p:nvPicPr>
            <p:cNvPr name="Picture 3" id="3"/>
            <p:cNvPicPr>
              <a:picLocks noChangeAspect="true"/>
            </p:cNvPicPr>
            <p:nvPr/>
          </p:nvPicPr>
          <p:blipFill>
            <a:blip r:embed="rId2"/>
            <a:srcRect l="20285" t="0" r="20285" b="0"/>
            <a:stretch>
              <a:fillRect/>
            </a:stretch>
          </p:blipFill>
          <p:spPr>
            <a:xfrm flipH="false" flipV="false">
              <a:off x="0" y="0"/>
              <a:ext cx="10868519" cy="13716000"/>
            </a:xfrm>
            <a:prstGeom prst="rect">
              <a:avLst/>
            </a:prstGeom>
          </p:spPr>
        </p:pic>
      </p:grpSp>
      <p:sp>
        <p:nvSpPr>
          <p:cNvPr name="Freeform 4" id="4"/>
          <p:cNvSpPr/>
          <p:nvPr/>
        </p:nvSpPr>
        <p:spPr>
          <a:xfrm flipH="false" flipV="false" rot="0">
            <a:off x="12253249" y="0"/>
            <a:ext cx="6270934" cy="10287000"/>
          </a:xfrm>
          <a:custGeom>
            <a:avLst/>
            <a:gdLst/>
            <a:ahLst/>
            <a:cxnLst/>
            <a:rect r="r" b="b" t="t" l="l"/>
            <a:pathLst>
              <a:path h="10287000" w="6270934">
                <a:moveTo>
                  <a:pt x="0" y="0"/>
                </a:moveTo>
                <a:lnTo>
                  <a:pt x="6270934" y="0"/>
                </a:lnTo>
                <a:lnTo>
                  <a:pt x="6270934" y="10287000"/>
                </a:lnTo>
                <a:lnTo>
                  <a:pt x="0" y="10287000"/>
                </a:lnTo>
                <a:lnTo>
                  <a:pt x="0" y="0"/>
                </a:lnTo>
                <a:close/>
              </a:path>
            </a:pathLst>
          </a:custGeom>
          <a:blipFill>
            <a:blip r:embed="rId3">
              <a:alphaModFix amt="25000"/>
              <a:extLst>
                <a:ext uri="{96DAC541-7B7A-43D3-8B79-37D633B846F1}">
                  <asvg:svgBlip xmlns:asvg="http://schemas.microsoft.com/office/drawing/2016/SVG/main" r:embed="rId4"/>
                </a:ext>
              </a:extLst>
            </a:blip>
            <a:stretch>
              <a:fillRect l="0" t="0" r="0" b="0"/>
            </a:stretch>
          </a:blipFill>
        </p:spPr>
      </p:sp>
      <p:grpSp>
        <p:nvGrpSpPr>
          <p:cNvPr name="Group 5" id="5"/>
          <p:cNvGrpSpPr/>
          <p:nvPr/>
        </p:nvGrpSpPr>
        <p:grpSpPr>
          <a:xfrm rot="0">
            <a:off x="7010497" y="1900566"/>
            <a:ext cx="9515052" cy="6987695"/>
            <a:chOff x="0" y="0"/>
            <a:chExt cx="2367916" cy="1738958"/>
          </a:xfrm>
        </p:grpSpPr>
        <p:sp>
          <p:nvSpPr>
            <p:cNvPr name="Freeform 6" id="6"/>
            <p:cNvSpPr/>
            <p:nvPr/>
          </p:nvSpPr>
          <p:spPr>
            <a:xfrm flipH="false" flipV="false" rot="0">
              <a:off x="0" y="0"/>
              <a:ext cx="2367916" cy="1738958"/>
            </a:xfrm>
            <a:custGeom>
              <a:avLst/>
              <a:gdLst/>
              <a:ahLst/>
              <a:cxnLst/>
              <a:rect r="r" b="b" t="t" l="l"/>
              <a:pathLst>
                <a:path h="1738958" w="2367916">
                  <a:moveTo>
                    <a:pt x="0" y="0"/>
                  </a:moveTo>
                  <a:lnTo>
                    <a:pt x="2367916" y="0"/>
                  </a:lnTo>
                  <a:lnTo>
                    <a:pt x="2367916" y="1738958"/>
                  </a:lnTo>
                  <a:lnTo>
                    <a:pt x="0" y="1738958"/>
                  </a:lnTo>
                  <a:close/>
                </a:path>
              </a:pathLst>
            </a:custGeom>
            <a:solidFill>
              <a:srgbClr val="FFFFFF"/>
            </a:solidFill>
          </p:spPr>
        </p:sp>
        <p:sp>
          <p:nvSpPr>
            <p:cNvPr name="TextBox 7" id="7"/>
            <p:cNvSpPr txBox="true"/>
            <p:nvPr/>
          </p:nvSpPr>
          <p:spPr>
            <a:xfrm>
              <a:off x="0" y="-47625"/>
              <a:ext cx="812800" cy="860425"/>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8837204" y="1398739"/>
            <a:ext cx="5861638" cy="1003653"/>
            <a:chOff x="0" y="0"/>
            <a:chExt cx="1458727" cy="249769"/>
          </a:xfrm>
        </p:grpSpPr>
        <p:sp>
          <p:nvSpPr>
            <p:cNvPr name="Freeform 9" id="9"/>
            <p:cNvSpPr/>
            <p:nvPr/>
          </p:nvSpPr>
          <p:spPr>
            <a:xfrm flipH="false" flipV="false" rot="0">
              <a:off x="0" y="0"/>
              <a:ext cx="1458727" cy="249769"/>
            </a:xfrm>
            <a:custGeom>
              <a:avLst/>
              <a:gdLst/>
              <a:ahLst/>
              <a:cxnLst/>
              <a:rect r="r" b="b" t="t" l="l"/>
              <a:pathLst>
                <a:path h="249769" w="1458727">
                  <a:moveTo>
                    <a:pt x="0" y="0"/>
                  </a:moveTo>
                  <a:lnTo>
                    <a:pt x="1458727" y="0"/>
                  </a:lnTo>
                  <a:lnTo>
                    <a:pt x="1458727" y="249769"/>
                  </a:lnTo>
                  <a:lnTo>
                    <a:pt x="0" y="249769"/>
                  </a:lnTo>
                  <a:close/>
                </a:path>
              </a:pathLst>
            </a:custGeom>
            <a:solidFill>
              <a:srgbClr val="A17258"/>
            </a:solidFill>
            <a:ln w="47625">
              <a:solidFill>
                <a:srgbClr val="A17258"/>
              </a:solidFill>
            </a:ln>
          </p:spPr>
        </p:sp>
        <p:sp>
          <p:nvSpPr>
            <p:cNvPr name="TextBox 10" id="10"/>
            <p:cNvSpPr txBox="true"/>
            <p:nvPr/>
          </p:nvSpPr>
          <p:spPr>
            <a:xfrm>
              <a:off x="0" y="-47625"/>
              <a:ext cx="812800" cy="860425"/>
            </a:xfrm>
            <a:prstGeom prst="rect">
              <a:avLst/>
            </a:prstGeom>
          </p:spPr>
          <p:txBody>
            <a:bodyPr anchor="ctr" rtlCol="false" tIns="50800" lIns="50800" bIns="50800" rIns="50800"/>
            <a:lstStyle/>
            <a:p>
              <a:pPr algn="ctr">
                <a:lnSpc>
                  <a:spcPts val="2659"/>
                </a:lnSpc>
              </a:pPr>
            </a:p>
          </p:txBody>
        </p:sp>
      </p:grpSp>
      <p:sp>
        <p:nvSpPr>
          <p:cNvPr name="TextBox 11" id="11"/>
          <p:cNvSpPr txBox="true"/>
          <p:nvPr/>
        </p:nvSpPr>
        <p:spPr>
          <a:xfrm rot="0">
            <a:off x="7010497" y="4081657"/>
            <a:ext cx="9515052" cy="1795678"/>
          </a:xfrm>
          <a:prstGeom prst="rect">
            <a:avLst/>
          </a:prstGeom>
        </p:spPr>
        <p:txBody>
          <a:bodyPr anchor="t" rtlCol="false" tIns="0" lIns="0" bIns="0" rIns="0">
            <a:spAutoFit/>
          </a:bodyPr>
          <a:lstStyle/>
          <a:p>
            <a:pPr algn="ctr">
              <a:lnSpc>
                <a:spcPts val="12411"/>
              </a:lnSpc>
            </a:pPr>
            <a:r>
              <a:rPr lang="en-US" sz="15911">
                <a:solidFill>
                  <a:srgbClr val="251B15"/>
                </a:solidFill>
                <a:latin typeface="Rubik One"/>
              </a:rPr>
              <a:t>THANK</a:t>
            </a:r>
          </a:p>
        </p:txBody>
      </p:sp>
      <p:sp>
        <p:nvSpPr>
          <p:cNvPr name="TextBox 12" id="12"/>
          <p:cNvSpPr txBox="true"/>
          <p:nvPr/>
        </p:nvSpPr>
        <p:spPr>
          <a:xfrm rot="0">
            <a:off x="7722159" y="5884469"/>
            <a:ext cx="8091728" cy="1795678"/>
          </a:xfrm>
          <a:prstGeom prst="rect">
            <a:avLst/>
          </a:prstGeom>
        </p:spPr>
        <p:txBody>
          <a:bodyPr anchor="t" rtlCol="false" tIns="0" lIns="0" bIns="0" rIns="0">
            <a:spAutoFit/>
          </a:bodyPr>
          <a:lstStyle/>
          <a:p>
            <a:pPr algn="ctr">
              <a:lnSpc>
                <a:spcPts val="12411"/>
              </a:lnSpc>
            </a:pPr>
            <a:r>
              <a:rPr lang="en-US" sz="15911">
                <a:solidFill>
                  <a:srgbClr val="251B15"/>
                </a:solidFill>
                <a:latin typeface="Rubik One"/>
              </a:rPr>
              <a:t>YOU!</a:t>
            </a:r>
          </a:p>
        </p:txBody>
      </p:sp>
      <p:sp>
        <p:nvSpPr>
          <p:cNvPr name="TextBox 13" id="13"/>
          <p:cNvSpPr txBox="true"/>
          <p:nvPr/>
        </p:nvSpPr>
        <p:spPr>
          <a:xfrm rot="0">
            <a:off x="8842160" y="1627579"/>
            <a:ext cx="5856682" cy="488823"/>
          </a:xfrm>
          <a:prstGeom prst="rect">
            <a:avLst/>
          </a:prstGeom>
        </p:spPr>
        <p:txBody>
          <a:bodyPr anchor="t" rtlCol="false" tIns="0" lIns="0" bIns="0" rIns="0">
            <a:spAutoFit/>
          </a:bodyPr>
          <a:lstStyle/>
          <a:p>
            <a:pPr algn="ctr">
              <a:lnSpc>
                <a:spcPts val="4031"/>
              </a:lnSpc>
            </a:pPr>
            <a:r>
              <a:rPr lang="en-US" sz="2879">
                <a:solidFill>
                  <a:srgbClr val="FFFFFF"/>
                </a:solidFill>
                <a:latin typeface="Montserrat Semi-Bold"/>
              </a:rPr>
              <a:t>MLNSD</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251B15"/>
        </a:solidFill>
      </p:bgPr>
    </p:bg>
    <p:spTree>
      <p:nvGrpSpPr>
        <p:cNvPr id="1" name=""/>
        <p:cNvGrpSpPr/>
        <p:nvPr/>
      </p:nvGrpSpPr>
      <p:grpSpPr>
        <a:xfrm>
          <a:off x="0" y="0"/>
          <a:ext cx="0" cy="0"/>
          <a:chOff x="0" y="0"/>
          <a:chExt cx="0" cy="0"/>
        </a:xfrm>
      </p:grpSpPr>
      <p:sp>
        <p:nvSpPr>
          <p:cNvPr name="Freeform 2" id="2"/>
          <p:cNvSpPr/>
          <p:nvPr/>
        </p:nvSpPr>
        <p:spPr>
          <a:xfrm flipH="false" flipV="false" rot="0">
            <a:off x="7350904" y="704405"/>
            <a:ext cx="9628576" cy="8861359"/>
          </a:xfrm>
          <a:custGeom>
            <a:avLst/>
            <a:gdLst/>
            <a:ahLst/>
            <a:cxnLst/>
            <a:rect r="r" b="b" t="t" l="l"/>
            <a:pathLst>
              <a:path h="8861359" w="9628576">
                <a:moveTo>
                  <a:pt x="0" y="0"/>
                </a:moveTo>
                <a:lnTo>
                  <a:pt x="9628576" y="0"/>
                </a:lnTo>
                <a:lnTo>
                  <a:pt x="9628576" y="8861359"/>
                </a:lnTo>
                <a:lnTo>
                  <a:pt x="0" y="8861359"/>
                </a:lnTo>
                <a:lnTo>
                  <a:pt x="0" y="0"/>
                </a:lnTo>
                <a:close/>
              </a:path>
            </a:pathLst>
          </a:custGeom>
          <a:blipFill>
            <a:blip r:embed="rId2"/>
            <a:stretch>
              <a:fillRect l="0" t="0" r="0" b="0"/>
            </a:stretch>
          </a:blipFill>
        </p:spPr>
      </p:sp>
      <p:sp>
        <p:nvSpPr>
          <p:cNvPr name="TextBox 3" id="3"/>
          <p:cNvSpPr txBox="true"/>
          <p:nvPr/>
        </p:nvSpPr>
        <p:spPr>
          <a:xfrm rot="0">
            <a:off x="558894" y="4738083"/>
            <a:ext cx="5976212" cy="1010859"/>
          </a:xfrm>
          <a:prstGeom prst="rect">
            <a:avLst/>
          </a:prstGeom>
        </p:spPr>
        <p:txBody>
          <a:bodyPr anchor="t" rtlCol="false" tIns="0" lIns="0" bIns="0" rIns="0">
            <a:spAutoFit/>
          </a:bodyPr>
          <a:lstStyle/>
          <a:p>
            <a:pPr>
              <a:lnSpc>
                <a:spcPts val="3778"/>
              </a:lnSpc>
            </a:pPr>
            <a:r>
              <a:rPr lang="en-US" sz="4844">
                <a:solidFill>
                  <a:srgbClr val="FFFFFF"/>
                </a:solidFill>
                <a:latin typeface="Rubik One"/>
              </a:rPr>
              <a:t>GITHUB REPO CONTRIBUTIONS</a:t>
            </a:r>
          </a:p>
        </p:txBody>
      </p:sp>
    </p:spTree>
  </p:cSld>
  <p:clrMapOvr>
    <a:masterClrMapping/>
  </p:clrMapOvr>
</p:sld>
</file>

<file path=ppt/slides/slide23.xml><?xml version="1.0" encoding="utf-8"?>
<p:sld xmlns:p="http://schemas.openxmlformats.org/presentationml/2006/main" xmlns:a="http://schemas.openxmlformats.org/drawingml/2006/main">
  <p:cSld>
    <p:bg>
      <p:bgPr>
        <a:solidFill>
          <a:srgbClr val="A17258"/>
        </a:solidFill>
      </p:bgPr>
    </p:bg>
    <p:spTree>
      <p:nvGrpSpPr>
        <p:cNvPr id="1" name=""/>
        <p:cNvGrpSpPr/>
        <p:nvPr/>
      </p:nvGrpSpPr>
      <p:grpSpPr>
        <a:xfrm>
          <a:off x="0" y="0"/>
          <a:ext cx="0" cy="0"/>
          <a:chOff x="0" y="0"/>
          <a:chExt cx="0" cy="0"/>
        </a:xfrm>
      </p:grpSpPr>
      <p:graphicFrame>
        <p:nvGraphicFramePr>
          <p:cNvPr name="Table 2" id="2"/>
          <p:cNvGraphicFramePr>
            <a:graphicFrameLocks noGrp="true"/>
          </p:cNvGraphicFramePr>
          <p:nvPr/>
        </p:nvGraphicFramePr>
        <p:xfrm>
          <a:off x="329570" y="301174"/>
          <a:ext cx="17628859" cy="9684652"/>
        </p:xfrm>
        <a:graphic>
          <a:graphicData uri="http://schemas.openxmlformats.org/drawingml/2006/table">
            <a:tbl>
              <a:tblPr/>
              <a:tblGrid>
                <a:gridCol w="4601087"/>
                <a:gridCol w="13027773"/>
              </a:tblGrid>
              <a:tr h="852807">
                <a:tc>
                  <a:txBody>
                    <a:bodyPr anchor="t" rtlCol="false"/>
                    <a:lstStyle/>
                    <a:p>
                      <a:pPr algn="ctr">
                        <a:lnSpc>
                          <a:spcPts val="2939"/>
                        </a:lnSpc>
                        <a:defRPr/>
                      </a:pPr>
                      <a:r>
                        <a:rPr lang="en-US" sz="2099">
                          <a:solidFill>
                            <a:srgbClr val="FFFFFF"/>
                          </a:solidFill>
                          <a:latin typeface="Montserrat"/>
                        </a:rPr>
                        <a:t>Contributor</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659"/>
                        </a:lnSpc>
                        <a:defRPr/>
                      </a:pPr>
                      <a:r>
                        <a:rPr lang="en-US" sz="1899">
                          <a:solidFill>
                            <a:srgbClr val="FFFFFF"/>
                          </a:solidFill>
                          <a:latin typeface="Montserrat Bold"/>
                        </a:rPr>
                        <a:t>Contribution</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1357892">
                <a:tc>
                  <a:txBody>
                    <a:bodyPr anchor="t" rtlCol="false"/>
                    <a:lstStyle/>
                    <a:p>
                      <a:pPr algn="l">
                        <a:lnSpc>
                          <a:spcPts val="2659"/>
                        </a:lnSpc>
                        <a:defRPr/>
                      </a:pPr>
                      <a:r>
                        <a:rPr lang="en-US" sz="1899">
                          <a:solidFill>
                            <a:srgbClr val="FFFFFF"/>
                          </a:solidFill>
                          <a:latin typeface="Montserrat Bold"/>
                        </a:rPr>
                        <a:t>Angeles, Ludwig</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l" marL="367027" indent="-183514" lvl="1">
                        <a:lnSpc>
                          <a:spcPts val="2379"/>
                        </a:lnSpc>
                        <a:buFont typeface="Arial"/>
                        <a:buChar char="•"/>
                        <a:defRPr/>
                      </a:pPr>
                      <a:r>
                        <a:rPr lang="en-US" sz="1699">
                          <a:solidFill>
                            <a:srgbClr val="FFFFFF"/>
                          </a:solidFill>
                          <a:latin typeface="Montserrat Bold"/>
                        </a:rPr>
                        <a:t>Business Case (25%)                                                                    Implementation Plan (40%)</a:t>
                      </a:r>
                      <a:endParaRPr lang="en-US" sz="1100"/>
                    </a:p>
                    <a:p>
                      <a:pPr marL="367027" indent="-183514" lvl="1">
                        <a:lnSpc>
                          <a:spcPts val="2379"/>
                        </a:lnSpc>
                        <a:buFont typeface="Arial"/>
                        <a:buChar char="•"/>
                      </a:pPr>
                      <a:r>
                        <a:rPr lang="en-US" sz="1699">
                          <a:solidFill>
                            <a:srgbClr val="FFFFFF"/>
                          </a:solidFill>
                          <a:latin typeface="Montserrat Bold"/>
                        </a:rPr>
                        <a:t>Scope Management Plan (50%)                                               Risk Management Plan (100%)</a:t>
                      </a:r>
                    </a:p>
                    <a:p>
                      <a:pPr marL="367027" indent="-183514" lvl="1">
                        <a:lnSpc>
                          <a:spcPts val="2379"/>
                        </a:lnSpc>
                        <a:buFont typeface="Arial"/>
                        <a:buChar char="•"/>
                      </a:pPr>
                      <a:r>
                        <a:rPr lang="en-US" sz="1699">
                          <a:solidFill>
                            <a:srgbClr val="FFFFFF"/>
                          </a:solidFill>
                          <a:latin typeface="Montserrat Bold"/>
                        </a:rPr>
                        <a:t>Communication Management Plan (100%)</a:t>
                      </a:r>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1357892">
                <a:tc>
                  <a:txBody>
                    <a:bodyPr anchor="t" rtlCol="false"/>
                    <a:lstStyle/>
                    <a:p>
                      <a:pPr algn="l">
                        <a:lnSpc>
                          <a:spcPts val="2659"/>
                        </a:lnSpc>
                        <a:defRPr/>
                      </a:pPr>
                      <a:r>
                        <a:rPr lang="en-US" sz="1899">
                          <a:solidFill>
                            <a:srgbClr val="FFFFFF"/>
                          </a:solidFill>
                          <a:latin typeface="Montserrat Bold"/>
                        </a:rPr>
                        <a:t>Aspeli, Mabelle</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l" marL="367027" indent="-183514" lvl="1">
                        <a:lnSpc>
                          <a:spcPts val="2379"/>
                        </a:lnSpc>
                        <a:buFont typeface="Arial"/>
                        <a:buChar char="•"/>
                        <a:defRPr/>
                      </a:pPr>
                      <a:r>
                        <a:rPr lang="en-US" sz="1699">
                          <a:solidFill>
                            <a:srgbClr val="FFFFFF"/>
                          </a:solidFill>
                          <a:latin typeface="Montserrat Bold"/>
                        </a:rPr>
                        <a:t>WBS (100%)                                                                                                        PowerPoint</a:t>
                      </a:r>
                      <a:endParaRPr lang="en-US" sz="1100"/>
                    </a:p>
                    <a:p>
                      <a:pPr marL="367027" indent="-183514" lvl="1">
                        <a:lnSpc>
                          <a:spcPts val="2379"/>
                        </a:lnSpc>
                        <a:buFont typeface="Arial"/>
                        <a:buChar char="•"/>
                      </a:pPr>
                      <a:r>
                        <a:rPr lang="en-US" sz="1699">
                          <a:solidFill>
                            <a:srgbClr val="FFFFFF"/>
                          </a:solidFill>
                          <a:latin typeface="Montserrat Bold"/>
                        </a:rPr>
                        <a:t>Project Management Approach (100%)                                                      Work Package Solution (100%)</a:t>
                      </a:r>
                    </a:p>
                    <a:p>
                      <a:pPr marL="367027" indent="-183514" lvl="1">
                        <a:lnSpc>
                          <a:spcPts val="2379"/>
                        </a:lnSpc>
                        <a:buFont typeface="Arial"/>
                        <a:buChar char="•"/>
                      </a:pPr>
                      <a:r>
                        <a:rPr lang="en-US" sz="1699">
                          <a:solidFill>
                            <a:srgbClr val="FFFFFF"/>
                          </a:solidFill>
                          <a:latin typeface="Montserrat Bold"/>
                        </a:rPr>
                        <a:t>Compiling of 10 Consolidated Project Management Plan                     WBS Dictionary</a:t>
                      </a:r>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1745943">
                <a:tc>
                  <a:txBody>
                    <a:bodyPr anchor="t" rtlCol="false"/>
                    <a:lstStyle/>
                    <a:p>
                      <a:pPr algn="l">
                        <a:lnSpc>
                          <a:spcPts val="2659"/>
                        </a:lnSpc>
                        <a:defRPr/>
                      </a:pPr>
                      <a:r>
                        <a:rPr lang="en-US" sz="1899">
                          <a:solidFill>
                            <a:srgbClr val="FFFFFF"/>
                          </a:solidFill>
                          <a:latin typeface="Montserrat Bold"/>
                        </a:rPr>
                        <a:t>Camara, Leigh Curtis </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l" marL="367027" indent="-183514" lvl="1">
                        <a:lnSpc>
                          <a:spcPts val="2379"/>
                        </a:lnSpc>
                        <a:buFont typeface="Arial"/>
                        <a:buChar char="•"/>
                        <a:defRPr/>
                      </a:pPr>
                      <a:r>
                        <a:rPr lang="en-US" sz="1699">
                          <a:solidFill>
                            <a:srgbClr val="FFFFFF"/>
                          </a:solidFill>
                          <a:latin typeface="Montserrat Bold"/>
                        </a:rPr>
                        <a:t>Schedule Management Plan (100%)                                        PowerPoint</a:t>
                      </a:r>
                      <a:endParaRPr lang="en-US" sz="1100"/>
                    </a:p>
                    <a:p>
                      <a:pPr marL="367027" indent="-183514" lvl="1">
                        <a:lnSpc>
                          <a:spcPts val="2379"/>
                        </a:lnSpc>
                        <a:buFont typeface="Arial"/>
                        <a:buChar char="•"/>
                      </a:pPr>
                      <a:r>
                        <a:rPr lang="en-US" sz="1699">
                          <a:solidFill>
                            <a:srgbClr val="FFFFFF"/>
                          </a:solidFill>
                          <a:latin typeface="Montserrat Bold"/>
                        </a:rPr>
                        <a:t>Business Case (5%)                                                                       Quality Management Plan (5%)</a:t>
                      </a:r>
                    </a:p>
                    <a:p>
                      <a:pPr marL="367027" indent="-183514" lvl="1">
                        <a:lnSpc>
                          <a:spcPts val="2379"/>
                        </a:lnSpc>
                        <a:buFont typeface="Arial"/>
                        <a:buChar char="•"/>
                      </a:pPr>
                      <a:r>
                        <a:rPr lang="en-US" sz="1699">
                          <a:solidFill>
                            <a:srgbClr val="FFFFFF"/>
                          </a:solidFill>
                          <a:latin typeface="Montserrat Bold"/>
                        </a:rPr>
                        <a:t>Procurement Plan (100%)                                                           Implementation Plan (5%)</a:t>
                      </a:r>
                    </a:p>
                    <a:p>
                      <a:pPr marL="367027" indent="-183514" lvl="1">
                        <a:lnSpc>
                          <a:spcPts val="2379"/>
                        </a:lnSpc>
                        <a:buFont typeface="Arial"/>
                        <a:buChar char="•"/>
                      </a:pPr>
                      <a:r>
                        <a:rPr lang="en-US" sz="1699">
                          <a:solidFill>
                            <a:srgbClr val="FFFFFF"/>
                          </a:solidFill>
                          <a:latin typeface="Montserrat Bold"/>
                        </a:rPr>
                        <a:t>Staffing Management Plan / Human Resources Management Plan (100%)</a:t>
                      </a:r>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1357892">
                <a:tc>
                  <a:txBody>
                    <a:bodyPr anchor="t" rtlCol="false"/>
                    <a:lstStyle/>
                    <a:p>
                      <a:pPr algn="l">
                        <a:lnSpc>
                          <a:spcPts val="2659"/>
                        </a:lnSpc>
                        <a:defRPr/>
                      </a:pPr>
                      <a:r>
                        <a:rPr lang="en-US" sz="1899">
                          <a:solidFill>
                            <a:srgbClr val="FFFFFF"/>
                          </a:solidFill>
                          <a:latin typeface="Montserrat Bold"/>
                        </a:rPr>
                        <a:t>Domingo, Dale Joshua</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l" marL="367027" indent="-183514" lvl="1">
                        <a:lnSpc>
                          <a:spcPts val="2379"/>
                        </a:lnSpc>
                        <a:buFont typeface="Arial"/>
                        <a:buChar char="•"/>
                        <a:defRPr/>
                      </a:pPr>
                      <a:r>
                        <a:rPr lang="en-US" sz="1699">
                          <a:solidFill>
                            <a:srgbClr val="FFFFFF"/>
                          </a:solidFill>
                          <a:latin typeface="Montserrat Bold"/>
                        </a:rPr>
                        <a:t>PowerPoint                                                                                   Quality Management Plan (95%)</a:t>
                      </a:r>
                      <a:endParaRPr lang="en-US" sz="1100"/>
                    </a:p>
                    <a:p>
                      <a:pPr marL="367027" indent="-183514" lvl="1">
                        <a:lnSpc>
                          <a:spcPts val="2379"/>
                        </a:lnSpc>
                        <a:buFont typeface="Arial"/>
                        <a:buChar char="•"/>
                      </a:pPr>
                      <a:r>
                        <a:rPr lang="en-US" sz="1699">
                          <a:solidFill>
                            <a:srgbClr val="FFFFFF"/>
                          </a:solidFill>
                          <a:latin typeface="Montserrat Bold"/>
                        </a:rPr>
                        <a:t>Business Case (30%)                                                                    Implementation Plan (45%)</a:t>
                      </a:r>
                    </a:p>
                    <a:p>
                      <a:pPr marL="367027" indent="-183514" lvl="1">
                        <a:lnSpc>
                          <a:spcPts val="2379"/>
                        </a:lnSpc>
                        <a:buFont typeface="Arial"/>
                        <a:buChar char="•"/>
                      </a:pPr>
                      <a:r>
                        <a:rPr lang="en-US" sz="1699">
                          <a:solidFill>
                            <a:srgbClr val="FFFFFF"/>
                          </a:solidFill>
                          <a:latin typeface="Montserrat Bold"/>
                        </a:rPr>
                        <a:t>Scope Management Plan (50%)</a:t>
                      </a:r>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1357892">
                <a:tc>
                  <a:txBody>
                    <a:bodyPr anchor="t" rtlCol="false"/>
                    <a:lstStyle/>
                    <a:p>
                      <a:pPr algn="l">
                        <a:lnSpc>
                          <a:spcPts val="2659"/>
                        </a:lnSpc>
                        <a:defRPr/>
                      </a:pPr>
                      <a:r>
                        <a:rPr lang="en-US" sz="1899">
                          <a:solidFill>
                            <a:srgbClr val="FFFFFF"/>
                          </a:solidFill>
                          <a:latin typeface="Montserrat Bold"/>
                        </a:rPr>
                        <a:t>Sison, Nathaniel</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l" marL="367027" indent="-183514" lvl="1">
                        <a:lnSpc>
                          <a:spcPts val="2379"/>
                        </a:lnSpc>
                        <a:buFont typeface="Arial"/>
                        <a:buChar char="•"/>
                        <a:defRPr/>
                      </a:pPr>
                      <a:r>
                        <a:rPr lang="en-US" sz="1699">
                          <a:solidFill>
                            <a:srgbClr val="FFFFFF"/>
                          </a:solidFill>
                          <a:latin typeface="Montserrat Bold"/>
                        </a:rPr>
                        <a:t>Cost Management Plan (90%)                                                  System Requirements Specification (100%)</a:t>
                      </a:r>
                      <a:endParaRPr lang="en-US" sz="1100"/>
                    </a:p>
                    <a:p>
                      <a:pPr marL="367027" indent="-183514" lvl="1">
                        <a:lnSpc>
                          <a:spcPts val="2379"/>
                        </a:lnSpc>
                        <a:buFont typeface="Arial"/>
                        <a:buChar char="•"/>
                      </a:pPr>
                      <a:r>
                        <a:rPr lang="en-US" sz="1699">
                          <a:solidFill>
                            <a:srgbClr val="FFFFFF"/>
                          </a:solidFill>
                          <a:latin typeface="Montserrat Bold"/>
                        </a:rPr>
                        <a:t>Business Case (25%)</a:t>
                      </a:r>
                    </a:p>
                    <a:p>
                      <a:pPr marL="367027" indent="-183514" lvl="1">
                        <a:lnSpc>
                          <a:spcPts val="2379"/>
                        </a:lnSpc>
                        <a:buFont typeface="Arial"/>
                        <a:buChar char="•"/>
                      </a:pPr>
                      <a:r>
                        <a:rPr lang="en-US" sz="1699">
                          <a:solidFill>
                            <a:srgbClr val="FFFFFF"/>
                          </a:solidFill>
                          <a:latin typeface="Montserrat Bold"/>
                        </a:rPr>
                        <a:t>Online System</a:t>
                      </a:r>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1654333">
                <a:tc>
                  <a:txBody>
                    <a:bodyPr anchor="t" rtlCol="false"/>
                    <a:lstStyle/>
                    <a:p>
                      <a:pPr algn="l">
                        <a:lnSpc>
                          <a:spcPts val="2659"/>
                        </a:lnSpc>
                        <a:defRPr/>
                      </a:pPr>
                      <a:r>
                        <a:rPr lang="en-US" sz="1899">
                          <a:solidFill>
                            <a:srgbClr val="FFFFFF"/>
                          </a:solidFill>
                          <a:latin typeface="Montserrat Bold"/>
                        </a:rPr>
                        <a:t>Villamin, Sofia Emmanuelle </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l" marL="367027" indent="-183514" lvl="1">
                        <a:lnSpc>
                          <a:spcPts val="2379"/>
                        </a:lnSpc>
                        <a:buFont typeface="Arial"/>
                        <a:buChar char="•"/>
                        <a:defRPr/>
                      </a:pPr>
                      <a:r>
                        <a:rPr lang="en-US" sz="1699">
                          <a:solidFill>
                            <a:srgbClr val="FFFFFF"/>
                          </a:solidFill>
                          <a:latin typeface="Montserrat Bold"/>
                        </a:rPr>
                        <a:t>Company Profile (100%)                                                              Stakeholder Analysis (100%)</a:t>
                      </a:r>
                      <a:endParaRPr lang="en-US" sz="1100"/>
                    </a:p>
                    <a:p>
                      <a:pPr marL="367027" indent="-183514" lvl="1">
                        <a:lnSpc>
                          <a:spcPts val="2379"/>
                        </a:lnSpc>
                        <a:buFont typeface="Arial"/>
                        <a:buChar char="•"/>
                      </a:pPr>
                      <a:r>
                        <a:rPr lang="en-US" sz="1699">
                          <a:solidFill>
                            <a:srgbClr val="FFFFFF"/>
                          </a:solidFill>
                          <a:latin typeface="Montserrat Bold"/>
                        </a:rPr>
                        <a:t>Business Case (15%)  </a:t>
                      </a:r>
                      <a:r>
                        <a:rPr lang="en-US" sz="1699">
                          <a:solidFill>
                            <a:srgbClr val="FFFFFF"/>
                          </a:solidFill>
                          <a:latin typeface="Montserrat"/>
                        </a:rPr>
                        <a:t>                                                                     </a:t>
                      </a:r>
                      <a:r>
                        <a:rPr lang="en-US" sz="1699">
                          <a:solidFill>
                            <a:srgbClr val="FFFFFF"/>
                          </a:solidFill>
                          <a:latin typeface="Montserrat Bold"/>
                        </a:rPr>
                        <a:t>Stakeholder Management Strategy (100%)</a:t>
                      </a:r>
                    </a:p>
                    <a:p>
                      <a:pPr marL="367027" indent="-183514" lvl="1">
                        <a:lnSpc>
                          <a:spcPts val="2379"/>
                        </a:lnSpc>
                        <a:buFont typeface="Arial"/>
                        <a:buChar char="•"/>
                      </a:pPr>
                      <a:r>
                        <a:rPr lang="en-US" sz="1699">
                          <a:solidFill>
                            <a:srgbClr val="FFFFFF"/>
                          </a:solidFill>
                          <a:latin typeface="Montserrat Bold"/>
                        </a:rPr>
                        <a:t>Cost Management Plan (10%)                                                   Implementation Plan (10%)</a:t>
                      </a:r>
                    </a:p>
                    <a:p>
                      <a:pPr marL="367027" indent="-183514" lvl="1">
                        <a:lnSpc>
                          <a:spcPts val="2379"/>
                        </a:lnSpc>
                        <a:buFont typeface="Arial"/>
                        <a:buChar char="•"/>
                      </a:pPr>
                      <a:r>
                        <a:rPr lang="en-US" sz="1699">
                          <a:solidFill>
                            <a:srgbClr val="FFFFFF"/>
                          </a:solidFill>
                          <a:latin typeface="Montserrat Bold"/>
                        </a:rPr>
                        <a:t>Change Management Plan (100%)</a:t>
                      </a:r>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bl>
          </a:graphicData>
        </a:graphic>
      </p:graphicFrame>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251B15"/>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3552766" y="2008033"/>
            <a:ext cx="6270934" cy="10287000"/>
          </a:xfrm>
          <a:custGeom>
            <a:avLst/>
            <a:gdLst/>
            <a:ahLst/>
            <a:cxnLst/>
            <a:rect r="r" b="b" t="t" l="l"/>
            <a:pathLst>
              <a:path h="10287000" w="6270934">
                <a:moveTo>
                  <a:pt x="0" y="0"/>
                </a:moveTo>
                <a:lnTo>
                  <a:pt x="6270934" y="0"/>
                </a:lnTo>
                <a:lnTo>
                  <a:pt x="6270934" y="10287000"/>
                </a:lnTo>
                <a:lnTo>
                  <a:pt x="0" y="10287000"/>
                </a:lnTo>
                <a:lnTo>
                  <a:pt x="0" y="0"/>
                </a:lnTo>
                <a:close/>
              </a:path>
            </a:pathLst>
          </a:custGeom>
          <a:blipFill>
            <a:blip r:embed="rId2">
              <a:alphaModFix amt="25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5400000">
            <a:off x="-3552766" y="-4621602"/>
            <a:ext cx="6270934" cy="10287000"/>
          </a:xfrm>
          <a:custGeom>
            <a:avLst/>
            <a:gdLst/>
            <a:ahLst/>
            <a:cxnLst/>
            <a:rect r="r" b="b" t="t" l="l"/>
            <a:pathLst>
              <a:path h="10287000" w="6270934">
                <a:moveTo>
                  <a:pt x="0" y="0"/>
                </a:moveTo>
                <a:lnTo>
                  <a:pt x="6270934" y="0"/>
                </a:lnTo>
                <a:lnTo>
                  <a:pt x="6270934" y="10287000"/>
                </a:lnTo>
                <a:lnTo>
                  <a:pt x="0" y="10287000"/>
                </a:lnTo>
                <a:lnTo>
                  <a:pt x="0" y="0"/>
                </a:lnTo>
                <a:close/>
              </a:path>
            </a:pathLst>
          </a:custGeom>
          <a:blipFill>
            <a:blip r:embed="rId2">
              <a:alphaModFix amt="25000"/>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1028700" y="3373257"/>
            <a:ext cx="7860826" cy="6882413"/>
            <a:chOff x="0" y="0"/>
            <a:chExt cx="1840820" cy="1611699"/>
          </a:xfrm>
        </p:grpSpPr>
        <p:sp>
          <p:nvSpPr>
            <p:cNvPr name="Freeform 5" id="5"/>
            <p:cNvSpPr/>
            <p:nvPr/>
          </p:nvSpPr>
          <p:spPr>
            <a:xfrm flipH="false" flipV="false" rot="0">
              <a:off x="0" y="0"/>
              <a:ext cx="1840820" cy="1611699"/>
            </a:xfrm>
            <a:custGeom>
              <a:avLst/>
              <a:gdLst/>
              <a:ahLst/>
              <a:cxnLst/>
              <a:rect r="r" b="b" t="t" l="l"/>
              <a:pathLst>
                <a:path h="1611699" w="1840820">
                  <a:moveTo>
                    <a:pt x="0" y="0"/>
                  </a:moveTo>
                  <a:lnTo>
                    <a:pt x="1840820" y="0"/>
                  </a:lnTo>
                  <a:lnTo>
                    <a:pt x="1840820" y="1611699"/>
                  </a:lnTo>
                  <a:lnTo>
                    <a:pt x="0" y="1611699"/>
                  </a:lnTo>
                  <a:close/>
                </a:path>
              </a:pathLst>
            </a:custGeom>
            <a:solidFill>
              <a:srgbClr val="A17258"/>
            </a:solidFill>
          </p:spPr>
        </p:sp>
        <p:sp>
          <p:nvSpPr>
            <p:cNvPr name="TextBox 6" id="6"/>
            <p:cNvSpPr txBox="true"/>
            <p:nvPr/>
          </p:nvSpPr>
          <p:spPr>
            <a:xfrm>
              <a:off x="0" y="-47625"/>
              <a:ext cx="812800" cy="860425"/>
            </a:xfrm>
            <a:prstGeom prst="rect">
              <a:avLst/>
            </a:prstGeom>
          </p:spPr>
          <p:txBody>
            <a:bodyPr anchor="ctr" rtlCol="false" tIns="50800" lIns="50800" bIns="50800" rIns="50800"/>
            <a:lstStyle/>
            <a:p>
              <a:pPr algn="ctr">
                <a:lnSpc>
                  <a:spcPts val="2659"/>
                </a:lnSpc>
              </a:pPr>
            </a:p>
          </p:txBody>
        </p:sp>
      </p:grpSp>
      <p:grpSp>
        <p:nvGrpSpPr>
          <p:cNvPr name="Group 7" id="7"/>
          <p:cNvGrpSpPr/>
          <p:nvPr/>
        </p:nvGrpSpPr>
        <p:grpSpPr>
          <a:xfrm rot="0">
            <a:off x="9398474" y="3404587"/>
            <a:ext cx="7860826" cy="6882413"/>
            <a:chOff x="0" y="0"/>
            <a:chExt cx="1840820" cy="1611699"/>
          </a:xfrm>
        </p:grpSpPr>
        <p:sp>
          <p:nvSpPr>
            <p:cNvPr name="Freeform 8" id="8"/>
            <p:cNvSpPr/>
            <p:nvPr/>
          </p:nvSpPr>
          <p:spPr>
            <a:xfrm flipH="false" flipV="false" rot="0">
              <a:off x="0" y="0"/>
              <a:ext cx="1840820" cy="1611699"/>
            </a:xfrm>
            <a:custGeom>
              <a:avLst/>
              <a:gdLst/>
              <a:ahLst/>
              <a:cxnLst/>
              <a:rect r="r" b="b" t="t" l="l"/>
              <a:pathLst>
                <a:path h="1611699" w="1840820">
                  <a:moveTo>
                    <a:pt x="0" y="0"/>
                  </a:moveTo>
                  <a:lnTo>
                    <a:pt x="1840820" y="0"/>
                  </a:lnTo>
                  <a:lnTo>
                    <a:pt x="1840820" y="1611699"/>
                  </a:lnTo>
                  <a:lnTo>
                    <a:pt x="0" y="1611699"/>
                  </a:lnTo>
                  <a:close/>
                </a:path>
              </a:pathLst>
            </a:custGeom>
            <a:solidFill>
              <a:srgbClr val="A17258"/>
            </a:solidFill>
          </p:spPr>
        </p:sp>
        <p:sp>
          <p:nvSpPr>
            <p:cNvPr name="TextBox 9" id="9"/>
            <p:cNvSpPr txBox="true"/>
            <p:nvPr/>
          </p:nvSpPr>
          <p:spPr>
            <a:xfrm>
              <a:off x="0" y="-47625"/>
              <a:ext cx="812800" cy="860425"/>
            </a:xfrm>
            <a:prstGeom prst="rect">
              <a:avLst/>
            </a:prstGeom>
          </p:spPr>
          <p:txBody>
            <a:bodyPr anchor="ctr" rtlCol="false" tIns="50800" lIns="50800" bIns="50800" rIns="50800"/>
            <a:lstStyle/>
            <a:p>
              <a:pPr algn="ctr">
                <a:lnSpc>
                  <a:spcPts val="2659"/>
                </a:lnSpc>
              </a:pPr>
            </a:p>
          </p:txBody>
        </p:sp>
      </p:grpSp>
      <p:sp>
        <p:nvSpPr>
          <p:cNvPr name="TextBox 10" id="10"/>
          <p:cNvSpPr txBox="true"/>
          <p:nvPr/>
        </p:nvSpPr>
        <p:spPr>
          <a:xfrm rot="0">
            <a:off x="1659352" y="5463129"/>
            <a:ext cx="6599521" cy="1764076"/>
          </a:xfrm>
          <a:prstGeom prst="rect">
            <a:avLst/>
          </a:prstGeom>
        </p:spPr>
        <p:txBody>
          <a:bodyPr anchor="t" rtlCol="false" tIns="0" lIns="0" bIns="0" rIns="0">
            <a:spAutoFit/>
          </a:bodyPr>
          <a:lstStyle/>
          <a:p>
            <a:pPr algn="ctr">
              <a:lnSpc>
                <a:spcPts val="3570"/>
              </a:lnSpc>
            </a:pPr>
            <a:r>
              <a:rPr lang="en-US" sz="2550">
                <a:solidFill>
                  <a:srgbClr val="FFFFFF"/>
                </a:solidFill>
                <a:latin typeface="Montserrat"/>
              </a:rPr>
              <a:t>To boost the number of customers by creating a convenient alternative for their Facebook page through our system.</a:t>
            </a:r>
          </a:p>
        </p:txBody>
      </p:sp>
      <p:sp>
        <p:nvSpPr>
          <p:cNvPr name="TextBox 11" id="11"/>
          <p:cNvSpPr txBox="true"/>
          <p:nvPr/>
        </p:nvSpPr>
        <p:spPr>
          <a:xfrm rot="0">
            <a:off x="10029127" y="5685783"/>
            <a:ext cx="6599521" cy="1318768"/>
          </a:xfrm>
          <a:prstGeom prst="rect">
            <a:avLst/>
          </a:prstGeom>
        </p:spPr>
        <p:txBody>
          <a:bodyPr anchor="t" rtlCol="false" tIns="0" lIns="0" bIns="0" rIns="0">
            <a:spAutoFit/>
          </a:bodyPr>
          <a:lstStyle/>
          <a:p>
            <a:pPr algn="ctr">
              <a:lnSpc>
                <a:spcPts val="3570"/>
              </a:lnSpc>
            </a:pPr>
            <a:r>
              <a:rPr lang="en-US" sz="2550">
                <a:solidFill>
                  <a:srgbClr val="FFFFFF"/>
                </a:solidFill>
                <a:latin typeface="Montserrat"/>
              </a:rPr>
              <a:t>To create features for the system which will improve the time it takes for transactions to complete.</a:t>
            </a:r>
          </a:p>
        </p:txBody>
      </p:sp>
      <p:sp>
        <p:nvSpPr>
          <p:cNvPr name="TextBox 12" id="12"/>
          <p:cNvSpPr txBox="true"/>
          <p:nvPr/>
        </p:nvSpPr>
        <p:spPr>
          <a:xfrm rot="0">
            <a:off x="1028700" y="1400175"/>
            <a:ext cx="19075711" cy="1025449"/>
          </a:xfrm>
          <a:prstGeom prst="rect">
            <a:avLst/>
          </a:prstGeom>
        </p:spPr>
        <p:txBody>
          <a:bodyPr anchor="t" rtlCol="false" tIns="0" lIns="0" bIns="0" rIns="0">
            <a:spAutoFit/>
          </a:bodyPr>
          <a:lstStyle/>
          <a:p>
            <a:pPr>
              <a:lnSpc>
                <a:spcPts val="7195"/>
              </a:lnSpc>
            </a:pPr>
            <a:r>
              <a:rPr lang="en-US" sz="9224">
                <a:solidFill>
                  <a:srgbClr val="FFFFFF"/>
                </a:solidFill>
                <a:latin typeface="Rubik One"/>
              </a:rPr>
              <a:t>GOALS AND OBJECTIVES</a:t>
            </a:r>
          </a:p>
        </p:txBody>
      </p:sp>
      <p:sp>
        <p:nvSpPr>
          <p:cNvPr name="TextBox 13" id="13"/>
          <p:cNvSpPr txBox="true"/>
          <p:nvPr/>
        </p:nvSpPr>
        <p:spPr>
          <a:xfrm rot="0">
            <a:off x="6604547" y="2236596"/>
            <a:ext cx="4569958" cy="339957"/>
          </a:xfrm>
          <a:prstGeom prst="rect">
            <a:avLst/>
          </a:prstGeom>
        </p:spPr>
        <p:txBody>
          <a:bodyPr anchor="t" rtlCol="false" tIns="0" lIns="0" bIns="0" rIns="0">
            <a:spAutoFit/>
          </a:bodyPr>
          <a:lstStyle/>
          <a:p>
            <a:pPr>
              <a:lnSpc>
                <a:spcPts val="2795"/>
              </a:lnSpc>
              <a:spcBef>
                <a:spcPct val="0"/>
              </a:spcBef>
            </a:pPr>
            <a:r>
              <a:rPr lang="en-US" sz="1997" spc="-39">
                <a:solidFill>
                  <a:srgbClr val="FFFFFF"/>
                </a:solidFill>
                <a:latin typeface="Montserrat Classic"/>
              </a:rPr>
              <a:t>Presented By: Dale Joshua Domingo</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251B15"/>
        </a:solidFill>
      </p:bgPr>
    </p:bg>
    <p:spTree>
      <p:nvGrpSpPr>
        <p:cNvPr id="1" name=""/>
        <p:cNvGrpSpPr/>
        <p:nvPr/>
      </p:nvGrpSpPr>
      <p:grpSpPr>
        <a:xfrm>
          <a:off x="0" y="0"/>
          <a:ext cx="0" cy="0"/>
          <a:chOff x="0" y="0"/>
          <a:chExt cx="0" cy="0"/>
        </a:xfrm>
      </p:grpSpPr>
      <p:graphicFrame>
        <p:nvGraphicFramePr>
          <p:cNvPr name="Table 2" id="2"/>
          <p:cNvGraphicFramePr>
            <a:graphicFrameLocks noGrp="true"/>
          </p:cNvGraphicFramePr>
          <p:nvPr/>
        </p:nvGraphicFramePr>
        <p:xfrm>
          <a:off x="329570" y="1198413"/>
          <a:ext cx="17628859" cy="9242078"/>
        </p:xfrm>
        <a:graphic>
          <a:graphicData uri="http://schemas.openxmlformats.org/drawingml/2006/table">
            <a:tbl>
              <a:tblPr/>
              <a:tblGrid>
                <a:gridCol w="2580542"/>
                <a:gridCol w="2580542"/>
                <a:gridCol w="2580542"/>
                <a:gridCol w="3780564"/>
                <a:gridCol w="6106669"/>
              </a:tblGrid>
              <a:tr h="1176425">
                <a:tc>
                  <a:txBody>
                    <a:bodyPr anchor="t" rtlCol="false"/>
                    <a:lstStyle/>
                    <a:p>
                      <a:pPr algn="ctr">
                        <a:lnSpc>
                          <a:spcPts val="2799"/>
                        </a:lnSpc>
                        <a:defRPr/>
                      </a:pPr>
                      <a:r>
                        <a:rPr lang="en-US" sz="1999">
                          <a:solidFill>
                            <a:srgbClr val="FFFFFF"/>
                          </a:solidFill>
                          <a:latin typeface="Montserrat Semi-Bold"/>
                        </a:rPr>
                        <a:t>Name</a:t>
                      </a:r>
                      <a:endParaRPr lang="en-US" sz="1100"/>
                    </a:p>
                  </a:txBody>
                  <a:tcPr marL="190500" marR="190500" marT="190500" marB="190500" anchor="ctr">
                    <a:lnL cmpd="sng" algn="ctr" cap="flat" w="38100">
                      <a:solidFill>
                        <a:srgbClr val="BDA696"/>
                      </a:solidFill>
                      <a:prstDash val="solid"/>
                      <a:round/>
                      <a:headEnd type="none" w="med" len="med"/>
                      <a:tailEnd type="none" w="med" len="med"/>
                    </a:lnL>
                    <a:lnR cmpd="sng" algn="ctr" cap="flat" w="38100">
                      <a:solidFill>
                        <a:srgbClr val="BDA696"/>
                      </a:solidFill>
                      <a:prstDash val="solid"/>
                      <a:round/>
                      <a:headEnd type="none" w="med" len="med"/>
                      <a:tailEnd type="none" w="med" len="med"/>
                    </a:lnR>
                    <a:lnT cmpd="sng" algn="ctr" cap="flat" w="38100">
                      <a:solidFill>
                        <a:srgbClr val="BDA696"/>
                      </a:solidFill>
                      <a:prstDash val="solid"/>
                      <a:round/>
                      <a:headEnd type="none" w="med" len="med"/>
                      <a:tailEnd type="none" w="med" len="med"/>
                    </a:lnT>
                    <a:lnB cmpd="sng" algn="ctr" cap="flat" w="38100">
                      <a:solidFill>
                        <a:srgbClr val="BDA696"/>
                      </a:solidFill>
                      <a:prstDash val="solid"/>
                      <a:round/>
                      <a:headEnd type="none" w="med" len="med"/>
                      <a:tailEnd type="none" w="med" len="med"/>
                    </a:lnB>
                  </a:tcPr>
                </a:tc>
                <a:tc>
                  <a:txBody>
                    <a:bodyPr anchor="t" rtlCol="false"/>
                    <a:lstStyle/>
                    <a:p>
                      <a:pPr algn="ctr">
                        <a:lnSpc>
                          <a:spcPts val="2799"/>
                        </a:lnSpc>
                        <a:defRPr/>
                      </a:pPr>
                      <a:r>
                        <a:rPr lang="en-US" sz="1999">
                          <a:solidFill>
                            <a:srgbClr val="FFFFFF"/>
                          </a:solidFill>
                          <a:latin typeface="Montserrat Semi-Bold"/>
                        </a:rPr>
                        <a:t>Position</a:t>
                      </a:r>
                      <a:endParaRPr lang="en-US" sz="1100"/>
                    </a:p>
                  </a:txBody>
                  <a:tcPr marL="190500" marR="190500" marT="190500" marB="190500" anchor="ctr">
                    <a:lnL cmpd="sng" algn="ctr" cap="flat" w="38100">
                      <a:solidFill>
                        <a:srgbClr val="BDA696"/>
                      </a:solidFill>
                      <a:prstDash val="solid"/>
                      <a:round/>
                      <a:headEnd type="none" w="med" len="med"/>
                      <a:tailEnd type="none" w="med" len="med"/>
                    </a:lnL>
                    <a:lnR cmpd="sng" algn="ctr" cap="flat" w="38100">
                      <a:solidFill>
                        <a:srgbClr val="BDA696"/>
                      </a:solidFill>
                      <a:prstDash val="solid"/>
                      <a:round/>
                      <a:headEnd type="none" w="med" len="med"/>
                      <a:tailEnd type="none" w="med" len="med"/>
                    </a:lnR>
                    <a:lnT cmpd="sng" algn="ctr" cap="flat" w="38100">
                      <a:solidFill>
                        <a:srgbClr val="BDA696"/>
                      </a:solidFill>
                      <a:prstDash val="solid"/>
                      <a:round/>
                      <a:headEnd type="none" w="med" len="med"/>
                      <a:tailEnd type="none" w="med" len="med"/>
                    </a:lnT>
                    <a:lnB cmpd="sng" algn="ctr" cap="flat" w="38100">
                      <a:solidFill>
                        <a:srgbClr val="BDA696"/>
                      </a:solidFill>
                      <a:prstDash val="solid"/>
                      <a:round/>
                      <a:headEnd type="none" w="med" len="med"/>
                      <a:tailEnd type="none" w="med" len="med"/>
                    </a:lnB>
                  </a:tcPr>
                </a:tc>
                <a:tc>
                  <a:txBody>
                    <a:bodyPr anchor="t" rtlCol="false"/>
                    <a:lstStyle/>
                    <a:p>
                      <a:pPr algn="ctr">
                        <a:lnSpc>
                          <a:spcPts val="2799"/>
                        </a:lnSpc>
                        <a:defRPr/>
                      </a:pPr>
                      <a:r>
                        <a:rPr lang="en-US" sz="1999">
                          <a:solidFill>
                            <a:srgbClr val="FFFFFF"/>
                          </a:solidFill>
                          <a:latin typeface="Montserrat Semi-Bold"/>
                        </a:rPr>
                        <a:t>Internal / External</a:t>
                      </a:r>
                      <a:endParaRPr lang="en-US" sz="1100"/>
                    </a:p>
                  </a:txBody>
                  <a:tcPr marL="190500" marR="190500" marT="190500" marB="190500" anchor="ctr">
                    <a:lnL cmpd="sng" algn="ctr" cap="flat" w="38100">
                      <a:solidFill>
                        <a:srgbClr val="BDA696"/>
                      </a:solidFill>
                      <a:prstDash val="solid"/>
                      <a:round/>
                      <a:headEnd type="none" w="med" len="med"/>
                      <a:tailEnd type="none" w="med" len="med"/>
                    </a:lnL>
                    <a:lnR cmpd="sng" algn="ctr" cap="flat" w="38100">
                      <a:solidFill>
                        <a:srgbClr val="BDA696"/>
                      </a:solidFill>
                      <a:prstDash val="solid"/>
                      <a:round/>
                      <a:headEnd type="none" w="med" len="med"/>
                      <a:tailEnd type="none" w="med" len="med"/>
                    </a:lnR>
                    <a:lnT cmpd="sng" algn="ctr" cap="flat" w="38100">
                      <a:solidFill>
                        <a:srgbClr val="BDA696"/>
                      </a:solidFill>
                      <a:prstDash val="solid"/>
                      <a:round/>
                      <a:headEnd type="none" w="med" len="med"/>
                      <a:tailEnd type="none" w="med" len="med"/>
                    </a:lnT>
                    <a:lnB cmpd="sng" algn="ctr" cap="flat" w="38100">
                      <a:solidFill>
                        <a:srgbClr val="BDA696"/>
                      </a:solidFill>
                      <a:prstDash val="solid"/>
                      <a:round/>
                      <a:headEnd type="none" w="med" len="med"/>
                      <a:tailEnd type="none" w="med" len="med"/>
                    </a:lnB>
                  </a:tcPr>
                </a:tc>
                <a:tc>
                  <a:txBody>
                    <a:bodyPr anchor="t" rtlCol="false"/>
                    <a:lstStyle/>
                    <a:p>
                      <a:pPr algn="ctr">
                        <a:lnSpc>
                          <a:spcPts val="2799"/>
                        </a:lnSpc>
                        <a:defRPr/>
                      </a:pPr>
                      <a:r>
                        <a:rPr lang="en-US" sz="1999">
                          <a:solidFill>
                            <a:srgbClr val="FFFFFF"/>
                          </a:solidFill>
                          <a:latin typeface="Montserrat Semi-Bold"/>
                        </a:rPr>
                        <a:t>Project Role</a:t>
                      </a:r>
                      <a:endParaRPr lang="en-US" sz="1100"/>
                    </a:p>
                  </a:txBody>
                  <a:tcPr marL="190500" marR="190500" marT="190500" marB="190500" anchor="ctr">
                    <a:lnL cmpd="sng" algn="ctr" cap="flat" w="38100">
                      <a:solidFill>
                        <a:srgbClr val="BDA696"/>
                      </a:solidFill>
                      <a:prstDash val="solid"/>
                      <a:round/>
                      <a:headEnd type="none" w="med" len="med"/>
                      <a:tailEnd type="none" w="med" len="med"/>
                    </a:lnL>
                    <a:lnR cmpd="sng" algn="ctr" cap="flat" w="38100">
                      <a:solidFill>
                        <a:srgbClr val="BDA696"/>
                      </a:solidFill>
                      <a:prstDash val="solid"/>
                      <a:round/>
                      <a:headEnd type="none" w="med" len="med"/>
                      <a:tailEnd type="none" w="med" len="med"/>
                    </a:lnR>
                    <a:lnT cmpd="sng" algn="ctr" cap="flat" w="38100">
                      <a:solidFill>
                        <a:srgbClr val="BDA696"/>
                      </a:solidFill>
                      <a:prstDash val="solid"/>
                      <a:round/>
                      <a:headEnd type="none" w="med" len="med"/>
                      <a:tailEnd type="none" w="med" len="med"/>
                    </a:lnT>
                    <a:lnB cmpd="sng" algn="ctr" cap="flat" w="38100">
                      <a:solidFill>
                        <a:srgbClr val="BDA696"/>
                      </a:solidFill>
                      <a:prstDash val="solid"/>
                      <a:round/>
                      <a:headEnd type="none" w="med" len="med"/>
                      <a:tailEnd type="none" w="med" len="med"/>
                    </a:lnB>
                  </a:tcPr>
                </a:tc>
                <a:tc>
                  <a:txBody>
                    <a:bodyPr anchor="t" rtlCol="false"/>
                    <a:lstStyle/>
                    <a:p>
                      <a:pPr algn="ctr">
                        <a:lnSpc>
                          <a:spcPts val="2519"/>
                        </a:lnSpc>
                        <a:defRPr/>
                      </a:pPr>
                      <a:r>
                        <a:rPr lang="en-US" sz="1799">
                          <a:solidFill>
                            <a:srgbClr val="FFFFFF"/>
                          </a:solidFill>
                          <a:latin typeface="Montserrat Semi-Bold"/>
                        </a:rPr>
                        <a:t>Contacts</a:t>
                      </a:r>
                      <a:endParaRPr lang="en-US" sz="1100"/>
                    </a:p>
                  </a:txBody>
                  <a:tcPr marL="190500" marR="190500" marT="190500" marB="190500" anchor="ctr">
                    <a:lnL cmpd="sng" algn="ctr" cap="flat" w="38100">
                      <a:solidFill>
                        <a:srgbClr val="BDA696"/>
                      </a:solidFill>
                      <a:prstDash val="solid"/>
                      <a:round/>
                      <a:headEnd type="none" w="med" len="med"/>
                      <a:tailEnd type="none" w="med" len="med"/>
                    </a:lnL>
                    <a:lnR cmpd="sng" algn="ctr" cap="flat" w="38100">
                      <a:solidFill>
                        <a:srgbClr val="BDA696"/>
                      </a:solidFill>
                      <a:prstDash val="solid"/>
                      <a:round/>
                      <a:headEnd type="none" w="med" len="med"/>
                      <a:tailEnd type="none" w="med" len="med"/>
                    </a:lnR>
                    <a:lnT cmpd="sng" algn="ctr" cap="flat" w="38100">
                      <a:solidFill>
                        <a:srgbClr val="BDA696"/>
                      </a:solidFill>
                      <a:prstDash val="solid"/>
                      <a:round/>
                      <a:headEnd type="none" w="med" len="med"/>
                      <a:tailEnd type="none" w="med" len="med"/>
                    </a:lnT>
                    <a:lnB cmpd="sng" algn="ctr" cap="flat" w="38100">
                      <a:solidFill>
                        <a:srgbClr val="BDA696"/>
                      </a:solidFill>
                      <a:prstDash val="solid"/>
                      <a:round/>
                      <a:headEnd type="none" w="med" len="med"/>
                      <a:tailEnd type="none" w="med" len="med"/>
                    </a:lnB>
                  </a:tcPr>
                </a:tc>
              </a:tr>
              <a:tr h="1099909">
                <a:tc>
                  <a:txBody>
                    <a:bodyPr anchor="t" rtlCol="false"/>
                    <a:lstStyle/>
                    <a:p>
                      <a:pPr algn="l">
                        <a:lnSpc>
                          <a:spcPts val="2519"/>
                        </a:lnSpc>
                        <a:defRPr/>
                      </a:pPr>
                      <a:r>
                        <a:rPr lang="en-US" sz="1799">
                          <a:solidFill>
                            <a:srgbClr val="FFFFFF"/>
                          </a:solidFill>
                          <a:latin typeface="Montserrat Semi-Bold"/>
                        </a:rPr>
                        <a:t>Manuel Villamin Jr.</a:t>
                      </a:r>
                      <a:endParaRPr lang="en-US" sz="1100"/>
                    </a:p>
                  </a:txBody>
                  <a:tcPr marL="190500" marR="190500" marT="190500" marB="190500" anchor="ctr">
                    <a:lnL cmpd="sng" algn="ctr" cap="flat" w="38100">
                      <a:solidFill>
                        <a:srgbClr val="BDA696"/>
                      </a:solidFill>
                      <a:prstDash val="solid"/>
                      <a:round/>
                      <a:headEnd type="none" w="med" len="med"/>
                      <a:tailEnd type="none" w="med" len="med"/>
                    </a:lnL>
                    <a:lnR cmpd="sng" algn="ctr" cap="flat" w="38100">
                      <a:solidFill>
                        <a:srgbClr val="BDA696"/>
                      </a:solidFill>
                      <a:prstDash val="solid"/>
                      <a:round/>
                      <a:headEnd type="none" w="med" len="med"/>
                      <a:tailEnd type="none" w="med" len="med"/>
                    </a:lnR>
                    <a:lnT cmpd="sng" algn="ctr" cap="flat" w="38100">
                      <a:solidFill>
                        <a:srgbClr val="BDA696"/>
                      </a:solidFill>
                      <a:prstDash val="solid"/>
                      <a:round/>
                      <a:headEnd type="none" w="med" len="med"/>
                      <a:tailEnd type="none" w="med" len="med"/>
                    </a:lnT>
                    <a:lnB cmpd="sng" algn="ctr" cap="flat" w="38100">
                      <a:solidFill>
                        <a:srgbClr val="BDA696"/>
                      </a:solidFill>
                      <a:prstDash val="solid"/>
                      <a:round/>
                      <a:headEnd type="none" w="med" len="med"/>
                      <a:tailEnd type="none" w="med" len="med"/>
                    </a:lnB>
                  </a:tcPr>
                </a:tc>
                <a:tc>
                  <a:txBody>
                    <a:bodyPr anchor="t" rtlCol="false"/>
                    <a:lstStyle/>
                    <a:p>
                      <a:pPr algn="l">
                        <a:lnSpc>
                          <a:spcPts val="2519"/>
                        </a:lnSpc>
                        <a:defRPr/>
                      </a:pPr>
                      <a:r>
                        <a:rPr lang="en-US" sz="1799">
                          <a:solidFill>
                            <a:srgbClr val="FFFFFF"/>
                          </a:solidFill>
                          <a:latin typeface="Montserrat Semi-Bold"/>
                        </a:rPr>
                        <a:t>Project Sponsor</a:t>
                      </a:r>
                      <a:endParaRPr lang="en-US" sz="1100"/>
                    </a:p>
                  </a:txBody>
                  <a:tcPr marL="190500" marR="190500" marT="190500" marB="190500" anchor="ctr">
                    <a:lnL cmpd="sng" algn="ctr" cap="flat" w="38100">
                      <a:solidFill>
                        <a:srgbClr val="BDA696"/>
                      </a:solidFill>
                      <a:prstDash val="solid"/>
                      <a:round/>
                      <a:headEnd type="none" w="med" len="med"/>
                      <a:tailEnd type="none" w="med" len="med"/>
                    </a:lnL>
                    <a:lnR cmpd="sng" algn="ctr" cap="flat" w="38100">
                      <a:solidFill>
                        <a:srgbClr val="BDA696"/>
                      </a:solidFill>
                      <a:prstDash val="solid"/>
                      <a:round/>
                      <a:headEnd type="none" w="med" len="med"/>
                      <a:tailEnd type="none" w="med" len="med"/>
                    </a:lnR>
                    <a:lnT cmpd="sng" algn="ctr" cap="flat" w="38100">
                      <a:solidFill>
                        <a:srgbClr val="BDA696"/>
                      </a:solidFill>
                      <a:prstDash val="solid"/>
                      <a:round/>
                      <a:headEnd type="none" w="med" len="med"/>
                      <a:tailEnd type="none" w="med" len="med"/>
                    </a:lnT>
                    <a:lnB cmpd="sng" algn="ctr" cap="flat" w="38100">
                      <a:solidFill>
                        <a:srgbClr val="BDA696"/>
                      </a:solidFill>
                      <a:prstDash val="solid"/>
                      <a:round/>
                      <a:headEnd type="none" w="med" len="med"/>
                      <a:tailEnd type="none" w="med" len="med"/>
                    </a:lnB>
                  </a:tcPr>
                </a:tc>
                <a:tc>
                  <a:txBody>
                    <a:bodyPr anchor="t" rtlCol="false"/>
                    <a:lstStyle/>
                    <a:p>
                      <a:pPr algn="l">
                        <a:lnSpc>
                          <a:spcPts val="2519"/>
                        </a:lnSpc>
                        <a:defRPr/>
                      </a:pPr>
                      <a:r>
                        <a:rPr lang="en-US" sz="1799">
                          <a:solidFill>
                            <a:srgbClr val="FFFFFF"/>
                          </a:solidFill>
                          <a:latin typeface="Montserrat Semi-Bold"/>
                        </a:rPr>
                        <a:t>Internal,</a:t>
                      </a:r>
                      <a:endParaRPr lang="en-US" sz="1100"/>
                    </a:p>
                    <a:p>
                      <a:pPr>
                        <a:lnSpc>
                          <a:spcPts val="2519"/>
                        </a:lnSpc>
                      </a:pPr>
                      <a:r>
                        <a:rPr lang="en-US" sz="1799">
                          <a:solidFill>
                            <a:srgbClr val="FFFFFF"/>
                          </a:solidFill>
                          <a:latin typeface="Montserrat Semi-Bold"/>
                        </a:rPr>
                        <a:t>External</a:t>
                      </a:r>
                    </a:p>
                  </a:txBody>
                  <a:tcPr marL="190500" marR="190500" marT="190500" marB="190500" anchor="ctr">
                    <a:lnL cmpd="sng" algn="ctr" cap="flat" w="38100">
                      <a:solidFill>
                        <a:srgbClr val="BDA696"/>
                      </a:solidFill>
                      <a:prstDash val="solid"/>
                      <a:round/>
                      <a:headEnd type="none" w="med" len="med"/>
                      <a:tailEnd type="none" w="med" len="med"/>
                    </a:lnL>
                    <a:lnR cmpd="sng" algn="ctr" cap="flat" w="38100">
                      <a:solidFill>
                        <a:srgbClr val="BDA696"/>
                      </a:solidFill>
                      <a:prstDash val="solid"/>
                      <a:round/>
                      <a:headEnd type="none" w="med" len="med"/>
                      <a:tailEnd type="none" w="med" len="med"/>
                    </a:lnR>
                    <a:lnT cmpd="sng" algn="ctr" cap="flat" w="38100">
                      <a:solidFill>
                        <a:srgbClr val="BDA696"/>
                      </a:solidFill>
                      <a:prstDash val="solid"/>
                      <a:round/>
                      <a:headEnd type="none" w="med" len="med"/>
                      <a:tailEnd type="none" w="med" len="med"/>
                    </a:lnT>
                    <a:lnB cmpd="sng" algn="ctr" cap="flat" w="38100">
                      <a:solidFill>
                        <a:srgbClr val="BDA696"/>
                      </a:solidFill>
                      <a:prstDash val="solid"/>
                      <a:round/>
                      <a:headEnd type="none" w="med" len="med"/>
                      <a:tailEnd type="none" w="med" len="med"/>
                    </a:lnB>
                  </a:tcPr>
                </a:tc>
                <a:tc>
                  <a:txBody>
                    <a:bodyPr anchor="t" rtlCol="false"/>
                    <a:lstStyle/>
                    <a:p>
                      <a:pPr algn="l">
                        <a:lnSpc>
                          <a:spcPts val="2519"/>
                        </a:lnSpc>
                        <a:defRPr/>
                      </a:pPr>
                      <a:r>
                        <a:rPr lang="en-US" sz="1799">
                          <a:solidFill>
                            <a:srgbClr val="FFFFFF"/>
                          </a:solidFill>
                          <a:latin typeface="Montserrat Semi-Bold"/>
                        </a:rPr>
                        <a:t>Project Sponsor</a:t>
                      </a:r>
                      <a:endParaRPr lang="en-US" sz="1100"/>
                    </a:p>
                  </a:txBody>
                  <a:tcPr marL="190500" marR="190500" marT="190500" marB="190500" anchor="ctr">
                    <a:lnL cmpd="sng" algn="ctr" cap="flat" w="38100">
                      <a:solidFill>
                        <a:srgbClr val="BDA696"/>
                      </a:solidFill>
                      <a:prstDash val="solid"/>
                      <a:round/>
                      <a:headEnd type="none" w="med" len="med"/>
                      <a:tailEnd type="none" w="med" len="med"/>
                    </a:lnL>
                    <a:lnR cmpd="sng" algn="ctr" cap="flat" w="38100">
                      <a:solidFill>
                        <a:srgbClr val="BDA696"/>
                      </a:solidFill>
                      <a:prstDash val="solid"/>
                      <a:round/>
                      <a:headEnd type="none" w="med" len="med"/>
                      <a:tailEnd type="none" w="med" len="med"/>
                    </a:lnR>
                    <a:lnT cmpd="sng" algn="ctr" cap="flat" w="38100">
                      <a:solidFill>
                        <a:srgbClr val="BDA696"/>
                      </a:solidFill>
                      <a:prstDash val="solid"/>
                      <a:round/>
                      <a:headEnd type="none" w="med" len="med"/>
                      <a:tailEnd type="none" w="med" len="med"/>
                    </a:lnT>
                    <a:lnB cmpd="sng" algn="ctr" cap="flat" w="38100">
                      <a:solidFill>
                        <a:srgbClr val="BDA696"/>
                      </a:solidFill>
                      <a:prstDash val="solid"/>
                      <a:round/>
                      <a:headEnd type="none" w="med" len="med"/>
                      <a:tailEnd type="none" w="med" len="med"/>
                    </a:lnB>
                  </a:tcPr>
                </a:tc>
                <a:tc>
                  <a:txBody>
                    <a:bodyPr anchor="t" rtlCol="false"/>
                    <a:lstStyle/>
                    <a:p>
                      <a:pPr algn="ctr">
                        <a:lnSpc>
                          <a:spcPts val="2659"/>
                        </a:lnSpc>
                        <a:defRPr/>
                      </a:pPr>
                      <a:r>
                        <a:rPr lang="en-US" sz="1899">
                          <a:solidFill>
                            <a:srgbClr val="FFFFFF"/>
                          </a:solidFill>
                          <a:latin typeface="Montserrat Semi-Bold"/>
                        </a:rPr>
                        <a:t>villaminmcverv@gmail.com</a:t>
                      </a:r>
                      <a:endParaRPr lang="en-US" sz="1100"/>
                    </a:p>
                  </a:txBody>
                  <a:tcPr marL="190500" marR="190500" marT="190500" marB="190500" anchor="ctr">
                    <a:lnL cmpd="sng" algn="ctr" cap="flat" w="38100">
                      <a:solidFill>
                        <a:srgbClr val="BDA696"/>
                      </a:solidFill>
                      <a:prstDash val="solid"/>
                      <a:round/>
                      <a:headEnd type="none" w="med" len="med"/>
                      <a:tailEnd type="none" w="med" len="med"/>
                    </a:lnL>
                    <a:lnR cmpd="sng" algn="ctr" cap="flat" w="38100">
                      <a:solidFill>
                        <a:srgbClr val="BDA696"/>
                      </a:solidFill>
                      <a:prstDash val="solid"/>
                      <a:round/>
                      <a:headEnd type="none" w="med" len="med"/>
                      <a:tailEnd type="none" w="med" len="med"/>
                    </a:lnR>
                    <a:lnT cmpd="sng" algn="ctr" cap="flat" w="38100">
                      <a:solidFill>
                        <a:srgbClr val="BDA696"/>
                      </a:solidFill>
                      <a:prstDash val="solid"/>
                      <a:round/>
                      <a:headEnd type="none" w="med" len="med"/>
                      <a:tailEnd type="none" w="med" len="med"/>
                    </a:lnT>
                    <a:lnB cmpd="sng" algn="ctr" cap="flat" w="38100">
                      <a:solidFill>
                        <a:srgbClr val="BDA696"/>
                      </a:solidFill>
                      <a:prstDash val="solid"/>
                      <a:round/>
                      <a:headEnd type="none" w="med" len="med"/>
                      <a:tailEnd type="none" w="med" len="med"/>
                    </a:lnB>
                  </a:tcPr>
                </a:tc>
              </a:tr>
              <a:tr h="841679">
                <a:tc>
                  <a:txBody>
                    <a:bodyPr anchor="t" rtlCol="false"/>
                    <a:lstStyle/>
                    <a:p>
                      <a:pPr algn="l">
                        <a:lnSpc>
                          <a:spcPts val="2519"/>
                        </a:lnSpc>
                        <a:defRPr/>
                      </a:pPr>
                      <a:r>
                        <a:rPr lang="en-US" sz="1799">
                          <a:solidFill>
                            <a:srgbClr val="FFFFFF"/>
                          </a:solidFill>
                          <a:latin typeface="Montserrat Semi-Bold"/>
                        </a:rPr>
                        <a:t>Sofia Villamin</a:t>
                      </a:r>
                      <a:endParaRPr lang="en-US" sz="1100"/>
                    </a:p>
                  </a:txBody>
                  <a:tcPr marL="190500" marR="190500" marT="190500" marB="190500" anchor="ctr">
                    <a:lnL cmpd="sng" algn="ctr" cap="flat" w="38100">
                      <a:solidFill>
                        <a:srgbClr val="BDA696"/>
                      </a:solidFill>
                      <a:prstDash val="solid"/>
                      <a:round/>
                      <a:headEnd type="none" w="med" len="med"/>
                      <a:tailEnd type="none" w="med" len="med"/>
                    </a:lnL>
                    <a:lnR cmpd="sng" algn="ctr" cap="flat" w="38100">
                      <a:solidFill>
                        <a:srgbClr val="BDA696"/>
                      </a:solidFill>
                      <a:prstDash val="solid"/>
                      <a:round/>
                      <a:headEnd type="none" w="med" len="med"/>
                      <a:tailEnd type="none" w="med" len="med"/>
                    </a:lnR>
                    <a:lnT cmpd="sng" algn="ctr" cap="flat" w="38100">
                      <a:solidFill>
                        <a:srgbClr val="BDA696"/>
                      </a:solidFill>
                      <a:prstDash val="solid"/>
                      <a:round/>
                      <a:headEnd type="none" w="med" len="med"/>
                      <a:tailEnd type="none" w="med" len="med"/>
                    </a:lnT>
                    <a:lnB cmpd="sng" algn="ctr" cap="flat" w="38100">
                      <a:solidFill>
                        <a:srgbClr val="BDA696"/>
                      </a:solidFill>
                      <a:prstDash val="solid"/>
                      <a:round/>
                      <a:headEnd type="none" w="med" len="med"/>
                      <a:tailEnd type="none" w="med" len="med"/>
                    </a:lnB>
                  </a:tcPr>
                </a:tc>
                <a:tc>
                  <a:txBody>
                    <a:bodyPr anchor="t" rtlCol="false"/>
                    <a:lstStyle/>
                    <a:p>
                      <a:pPr algn="l">
                        <a:lnSpc>
                          <a:spcPts val="2519"/>
                        </a:lnSpc>
                        <a:defRPr/>
                      </a:pPr>
                      <a:r>
                        <a:rPr lang="en-US" sz="1799">
                          <a:solidFill>
                            <a:srgbClr val="FFFFFF"/>
                          </a:solidFill>
                          <a:latin typeface="Montserrat Semi-Bold"/>
                        </a:rPr>
                        <a:t>Project Owner</a:t>
                      </a:r>
                      <a:endParaRPr lang="en-US" sz="1100"/>
                    </a:p>
                  </a:txBody>
                  <a:tcPr marL="190500" marR="190500" marT="190500" marB="190500" anchor="ctr">
                    <a:lnL cmpd="sng" algn="ctr" cap="flat" w="38100">
                      <a:solidFill>
                        <a:srgbClr val="BDA696"/>
                      </a:solidFill>
                      <a:prstDash val="solid"/>
                      <a:round/>
                      <a:headEnd type="none" w="med" len="med"/>
                      <a:tailEnd type="none" w="med" len="med"/>
                    </a:lnL>
                    <a:lnR cmpd="sng" algn="ctr" cap="flat" w="38100">
                      <a:solidFill>
                        <a:srgbClr val="BDA696"/>
                      </a:solidFill>
                      <a:prstDash val="solid"/>
                      <a:round/>
                      <a:headEnd type="none" w="med" len="med"/>
                      <a:tailEnd type="none" w="med" len="med"/>
                    </a:lnR>
                    <a:lnT cmpd="sng" algn="ctr" cap="flat" w="38100">
                      <a:solidFill>
                        <a:srgbClr val="BDA696"/>
                      </a:solidFill>
                      <a:prstDash val="solid"/>
                      <a:round/>
                      <a:headEnd type="none" w="med" len="med"/>
                      <a:tailEnd type="none" w="med" len="med"/>
                    </a:lnT>
                    <a:lnB cmpd="sng" algn="ctr" cap="flat" w="38100">
                      <a:solidFill>
                        <a:srgbClr val="BDA696"/>
                      </a:solidFill>
                      <a:prstDash val="solid"/>
                      <a:round/>
                      <a:headEnd type="none" w="med" len="med"/>
                      <a:tailEnd type="none" w="med" len="med"/>
                    </a:lnB>
                  </a:tcPr>
                </a:tc>
                <a:tc>
                  <a:txBody>
                    <a:bodyPr anchor="t" rtlCol="false"/>
                    <a:lstStyle/>
                    <a:p>
                      <a:pPr algn="l">
                        <a:lnSpc>
                          <a:spcPts val="2519"/>
                        </a:lnSpc>
                        <a:defRPr/>
                      </a:pPr>
                      <a:r>
                        <a:rPr lang="en-US" sz="1799">
                          <a:solidFill>
                            <a:srgbClr val="FFFFFF"/>
                          </a:solidFill>
                          <a:latin typeface="Montserrat Semi-Bold"/>
                        </a:rPr>
                        <a:t>Internal</a:t>
                      </a:r>
                      <a:endParaRPr lang="en-US" sz="1100"/>
                    </a:p>
                  </a:txBody>
                  <a:tcPr marL="190500" marR="190500" marT="190500" marB="190500" anchor="ctr">
                    <a:lnL cmpd="sng" algn="ctr" cap="flat" w="38100">
                      <a:solidFill>
                        <a:srgbClr val="BDA696"/>
                      </a:solidFill>
                      <a:prstDash val="solid"/>
                      <a:round/>
                      <a:headEnd type="none" w="med" len="med"/>
                      <a:tailEnd type="none" w="med" len="med"/>
                    </a:lnL>
                    <a:lnR cmpd="sng" algn="ctr" cap="flat" w="38100">
                      <a:solidFill>
                        <a:srgbClr val="BDA696"/>
                      </a:solidFill>
                      <a:prstDash val="solid"/>
                      <a:round/>
                      <a:headEnd type="none" w="med" len="med"/>
                      <a:tailEnd type="none" w="med" len="med"/>
                    </a:lnR>
                    <a:lnT cmpd="sng" algn="ctr" cap="flat" w="38100">
                      <a:solidFill>
                        <a:srgbClr val="BDA696"/>
                      </a:solidFill>
                      <a:prstDash val="solid"/>
                      <a:round/>
                      <a:headEnd type="none" w="med" len="med"/>
                      <a:tailEnd type="none" w="med" len="med"/>
                    </a:lnT>
                    <a:lnB cmpd="sng" algn="ctr" cap="flat" w="38100">
                      <a:solidFill>
                        <a:srgbClr val="BDA696"/>
                      </a:solidFill>
                      <a:prstDash val="solid"/>
                      <a:round/>
                      <a:headEnd type="none" w="med" len="med"/>
                      <a:tailEnd type="none" w="med" len="med"/>
                    </a:lnB>
                  </a:tcPr>
                </a:tc>
                <a:tc>
                  <a:txBody>
                    <a:bodyPr anchor="t" rtlCol="false"/>
                    <a:lstStyle/>
                    <a:p>
                      <a:pPr algn="l">
                        <a:lnSpc>
                          <a:spcPts val="2519"/>
                        </a:lnSpc>
                        <a:defRPr/>
                      </a:pPr>
                      <a:r>
                        <a:rPr lang="en-US" sz="1799">
                          <a:solidFill>
                            <a:srgbClr val="FFFFFF"/>
                          </a:solidFill>
                          <a:latin typeface="Montserrat Semi-Bold"/>
                        </a:rPr>
                        <a:t>Internal User of the System</a:t>
                      </a:r>
                      <a:endParaRPr lang="en-US" sz="1100"/>
                    </a:p>
                  </a:txBody>
                  <a:tcPr marL="190500" marR="190500" marT="190500" marB="190500" anchor="ctr">
                    <a:lnL cmpd="sng" algn="ctr" cap="flat" w="38100">
                      <a:solidFill>
                        <a:srgbClr val="BDA696"/>
                      </a:solidFill>
                      <a:prstDash val="solid"/>
                      <a:round/>
                      <a:headEnd type="none" w="med" len="med"/>
                      <a:tailEnd type="none" w="med" len="med"/>
                    </a:lnL>
                    <a:lnR cmpd="sng" algn="ctr" cap="flat" w="38100">
                      <a:solidFill>
                        <a:srgbClr val="BDA696"/>
                      </a:solidFill>
                      <a:prstDash val="solid"/>
                      <a:round/>
                      <a:headEnd type="none" w="med" len="med"/>
                      <a:tailEnd type="none" w="med" len="med"/>
                    </a:lnR>
                    <a:lnT cmpd="sng" algn="ctr" cap="flat" w="38100">
                      <a:solidFill>
                        <a:srgbClr val="BDA696"/>
                      </a:solidFill>
                      <a:prstDash val="solid"/>
                      <a:round/>
                      <a:headEnd type="none" w="med" len="med"/>
                      <a:tailEnd type="none" w="med" len="med"/>
                    </a:lnT>
                    <a:lnB cmpd="sng" algn="ctr" cap="flat" w="38100">
                      <a:solidFill>
                        <a:srgbClr val="BDA696"/>
                      </a:solidFill>
                      <a:prstDash val="solid"/>
                      <a:round/>
                      <a:headEnd type="none" w="med" len="med"/>
                      <a:tailEnd type="none" w="med" len="med"/>
                    </a:lnB>
                  </a:tcPr>
                </a:tc>
                <a:tc>
                  <a:txBody>
                    <a:bodyPr anchor="t" rtlCol="false"/>
                    <a:lstStyle/>
                    <a:p>
                      <a:pPr algn="ctr">
                        <a:lnSpc>
                          <a:spcPts val="2659"/>
                        </a:lnSpc>
                        <a:defRPr/>
                      </a:pPr>
                      <a:r>
                        <a:rPr lang="en-US" sz="1899">
                          <a:solidFill>
                            <a:srgbClr val="FFFFFF"/>
                          </a:solidFill>
                          <a:latin typeface="Montserrat Semi-Bold"/>
                        </a:rPr>
                        <a:t>srvillamin@student.apc.edu.ph</a:t>
                      </a:r>
                      <a:endParaRPr lang="en-US" sz="1100"/>
                    </a:p>
                  </a:txBody>
                  <a:tcPr marL="190500" marR="190500" marT="190500" marB="190500" anchor="ctr">
                    <a:lnL cmpd="sng" algn="ctr" cap="flat" w="38100">
                      <a:solidFill>
                        <a:srgbClr val="BDA696"/>
                      </a:solidFill>
                      <a:prstDash val="solid"/>
                      <a:round/>
                      <a:headEnd type="none" w="med" len="med"/>
                      <a:tailEnd type="none" w="med" len="med"/>
                    </a:lnL>
                    <a:lnR cmpd="sng" algn="ctr" cap="flat" w="38100">
                      <a:solidFill>
                        <a:srgbClr val="BDA696"/>
                      </a:solidFill>
                      <a:prstDash val="solid"/>
                      <a:round/>
                      <a:headEnd type="none" w="med" len="med"/>
                      <a:tailEnd type="none" w="med" len="med"/>
                    </a:lnR>
                    <a:lnT cmpd="sng" algn="ctr" cap="flat" w="38100">
                      <a:solidFill>
                        <a:srgbClr val="BDA696"/>
                      </a:solidFill>
                      <a:prstDash val="solid"/>
                      <a:round/>
                      <a:headEnd type="none" w="med" len="med"/>
                      <a:tailEnd type="none" w="med" len="med"/>
                    </a:lnT>
                    <a:lnB cmpd="sng" algn="ctr" cap="flat" w="38100">
                      <a:solidFill>
                        <a:srgbClr val="BDA696"/>
                      </a:solidFill>
                      <a:prstDash val="solid"/>
                      <a:round/>
                      <a:headEnd type="none" w="med" len="med"/>
                      <a:tailEnd type="none" w="med" len="med"/>
                    </a:lnB>
                  </a:tcPr>
                </a:tc>
              </a:tr>
              <a:tr h="1099909">
                <a:tc>
                  <a:txBody>
                    <a:bodyPr anchor="t" rtlCol="false"/>
                    <a:lstStyle/>
                    <a:p>
                      <a:pPr algn="l">
                        <a:lnSpc>
                          <a:spcPts val="2519"/>
                        </a:lnSpc>
                        <a:defRPr/>
                      </a:pPr>
                      <a:r>
                        <a:rPr lang="en-US" sz="1799">
                          <a:solidFill>
                            <a:srgbClr val="FFFFFF"/>
                          </a:solidFill>
                          <a:latin typeface="Montserrat Semi-Bold"/>
                        </a:rPr>
                        <a:t>Mabelle Aspeli</a:t>
                      </a:r>
                      <a:endParaRPr lang="en-US" sz="1100"/>
                    </a:p>
                  </a:txBody>
                  <a:tcPr marL="190500" marR="190500" marT="190500" marB="190500" anchor="ctr">
                    <a:lnL cmpd="sng" algn="ctr" cap="flat" w="38100">
                      <a:solidFill>
                        <a:srgbClr val="BDA696"/>
                      </a:solidFill>
                      <a:prstDash val="solid"/>
                      <a:round/>
                      <a:headEnd type="none" w="med" len="med"/>
                      <a:tailEnd type="none" w="med" len="med"/>
                    </a:lnL>
                    <a:lnR cmpd="sng" algn="ctr" cap="flat" w="38100">
                      <a:solidFill>
                        <a:srgbClr val="BDA696"/>
                      </a:solidFill>
                      <a:prstDash val="solid"/>
                      <a:round/>
                      <a:headEnd type="none" w="med" len="med"/>
                      <a:tailEnd type="none" w="med" len="med"/>
                    </a:lnR>
                    <a:lnT cmpd="sng" algn="ctr" cap="flat" w="38100">
                      <a:solidFill>
                        <a:srgbClr val="BDA696"/>
                      </a:solidFill>
                      <a:prstDash val="solid"/>
                      <a:round/>
                      <a:headEnd type="none" w="med" len="med"/>
                      <a:tailEnd type="none" w="med" len="med"/>
                    </a:lnT>
                    <a:lnB cmpd="sng" algn="ctr" cap="flat" w="38100">
                      <a:solidFill>
                        <a:srgbClr val="BDA696"/>
                      </a:solidFill>
                      <a:prstDash val="solid"/>
                      <a:round/>
                      <a:headEnd type="none" w="med" len="med"/>
                      <a:tailEnd type="none" w="med" len="med"/>
                    </a:lnB>
                  </a:tcPr>
                </a:tc>
                <a:tc>
                  <a:txBody>
                    <a:bodyPr anchor="t" rtlCol="false"/>
                    <a:lstStyle/>
                    <a:p>
                      <a:pPr algn="l">
                        <a:lnSpc>
                          <a:spcPts val="2519"/>
                        </a:lnSpc>
                        <a:defRPr/>
                      </a:pPr>
                      <a:r>
                        <a:rPr lang="en-US" sz="1799">
                          <a:solidFill>
                            <a:srgbClr val="FFFFFF"/>
                          </a:solidFill>
                          <a:latin typeface="Montserrat Semi-Bold"/>
                        </a:rPr>
                        <a:t>Project Manager</a:t>
                      </a:r>
                      <a:endParaRPr lang="en-US" sz="1100"/>
                    </a:p>
                  </a:txBody>
                  <a:tcPr marL="190500" marR="190500" marT="190500" marB="190500" anchor="ctr">
                    <a:lnL cmpd="sng" algn="ctr" cap="flat" w="38100">
                      <a:solidFill>
                        <a:srgbClr val="BDA696"/>
                      </a:solidFill>
                      <a:prstDash val="solid"/>
                      <a:round/>
                      <a:headEnd type="none" w="med" len="med"/>
                      <a:tailEnd type="none" w="med" len="med"/>
                    </a:lnL>
                    <a:lnR cmpd="sng" algn="ctr" cap="flat" w="38100">
                      <a:solidFill>
                        <a:srgbClr val="BDA696"/>
                      </a:solidFill>
                      <a:prstDash val="solid"/>
                      <a:round/>
                      <a:headEnd type="none" w="med" len="med"/>
                      <a:tailEnd type="none" w="med" len="med"/>
                    </a:lnR>
                    <a:lnT cmpd="sng" algn="ctr" cap="flat" w="38100">
                      <a:solidFill>
                        <a:srgbClr val="BDA696"/>
                      </a:solidFill>
                      <a:prstDash val="solid"/>
                      <a:round/>
                      <a:headEnd type="none" w="med" len="med"/>
                      <a:tailEnd type="none" w="med" len="med"/>
                    </a:lnT>
                    <a:lnB cmpd="sng" algn="ctr" cap="flat" w="38100">
                      <a:solidFill>
                        <a:srgbClr val="BDA696"/>
                      </a:solidFill>
                      <a:prstDash val="solid"/>
                      <a:round/>
                      <a:headEnd type="none" w="med" len="med"/>
                      <a:tailEnd type="none" w="med" len="med"/>
                    </a:lnB>
                  </a:tcPr>
                </a:tc>
                <a:tc>
                  <a:txBody>
                    <a:bodyPr anchor="t" rtlCol="false"/>
                    <a:lstStyle/>
                    <a:p>
                      <a:pPr algn="l">
                        <a:lnSpc>
                          <a:spcPts val="2519"/>
                        </a:lnSpc>
                        <a:defRPr/>
                      </a:pPr>
                      <a:r>
                        <a:rPr lang="en-US" sz="1799">
                          <a:solidFill>
                            <a:srgbClr val="FFFFFF"/>
                          </a:solidFill>
                          <a:latin typeface="Montserrat Semi-Bold"/>
                        </a:rPr>
                        <a:t>Internal</a:t>
                      </a:r>
                      <a:endParaRPr lang="en-US" sz="1100"/>
                    </a:p>
                  </a:txBody>
                  <a:tcPr marL="190500" marR="190500" marT="190500" marB="190500" anchor="ctr">
                    <a:lnL cmpd="sng" algn="ctr" cap="flat" w="38100">
                      <a:solidFill>
                        <a:srgbClr val="BDA696"/>
                      </a:solidFill>
                      <a:prstDash val="solid"/>
                      <a:round/>
                      <a:headEnd type="none" w="med" len="med"/>
                      <a:tailEnd type="none" w="med" len="med"/>
                    </a:lnL>
                    <a:lnR cmpd="sng" algn="ctr" cap="flat" w="38100">
                      <a:solidFill>
                        <a:srgbClr val="BDA696"/>
                      </a:solidFill>
                      <a:prstDash val="solid"/>
                      <a:round/>
                      <a:headEnd type="none" w="med" len="med"/>
                      <a:tailEnd type="none" w="med" len="med"/>
                    </a:lnR>
                    <a:lnT cmpd="sng" algn="ctr" cap="flat" w="38100">
                      <a:solidFill>
                        <a:srgbClr val="BDA696"/>
                      </a:solidFill>
                      <a:prstDash val="solid"/>
                      <a:round/>
                      <a:headEnd type="none" w="med" len="med"/>
                      <a:tailEnd type="none" w="med" len="med"/>
                    </a:lnT>
                    <a:lnB cmpd="sng" algn="ctr" cap="flat" w="38100">
                      <a:solidFill>
                        <a:srgbClr val="BDA696"/>
                      </a:solidFill>
                      <a:prstDash val="solid"/>
                      <a:round/>
                      <a:headEnd type="none" w="med" len="med"/>
                      <a:tailEnd type="none" w="med" len="med"/>
                    </a:lnB>
                  </a:tcPr>
                </a:tc>
                <a:tc>
                  <a:txBody>
                    <a:bodyPr anchor="t" rtlCol="false"/>
                    <a:lstStyle/>
                    <a:p>
                      <a:pPr algn="l">
                        <a:lnSpc>
                          <a:spcPts val="2519"/>
                        </a:lnSpc>
                        <a:defRPr/>
                      </a:pPr>
                      <a:r>
                        <a:rPr lang="en-US" sz="1799">
                          <a:solidFill>
                            <a:srgbClr val="FFFFFF"/>
                          </a:solidFill>
                          <a:latin typeface="Montserrat Semi-Bold"/>
                        </a:rPr>
                        <a:t>Internal User of the System and Proofreader</a:t>
                      </a:r>
                      <a:endParaRPr lang="en-US" sz="1100"/>
                    </a:p>
                  </a:txBody>
                  <a:tcPr marL="190500" marR="190500" marT="190500" marB="190500" anchor="ctr">
                    <a:lnL cmpd="sng" algn="ctr" cap="flat" w="38100">
                      <a:solidFill>
                        <a:srgbClr val="BDA696"/>
                      </a:solidFill>
                      <a:prstDash val="solid"/>
                      <a:round/>
                      <a:headEnd type="none" w="med" len="med"/>
                      <a:tailEnd type="none" w="med" len="med"/>
                    </a:lnL>
                    <a:lnR cmpd="sng" algn="ctr" cap="flat" w="38100">
                      <a:solidFill>
                        <a:srgbClr val="BDA696"/>
                      </a:solidFill>
                      <a:prstDash val="solid"/>
                      <a:round/>
                      <a:headEnd type="none" w="med" len="med"/>
                      <a:tailEnd type="none" w="med" len="med"/>
                    </a:lnR>
                    <a:lnT cmpd="sng" algn="ctr" cap="flat" w="38100">
                      <a:solidFill>
                        <a:srgbClr val="BDA696"/>
                      </a:solidFill>
                      <a:prstDash val="solid"/>
                      <a:round/>
                      <a:headEnd type="none" w="med" len="med"/>
                      <a:tailEnd type="none" w="med" len="med"/>
                    </a:lnT>
                    <a:lnB cmpd="sng" algn="ctr" cap="flat" w="38100">
                      <a:solidFill>
                        <a:srgbClr val="BDA696"/>
                      </a:solidFill>
                      <a:prstDash val="solid"/>
                      <a:round/>
                      <a:headEnd type="none" w="med" len="med"/>
                      <a:tailEnd type="none" w="med" len="med"/>
                    </a:lnB>
                  </a:tcPr>
                </a:tc>
                <a:tc>
                  <a:txBody>
                    <a:bodyPr anchor="t" rtlCol="false"/>
                    <a:lstStyle/>
                    <a:p>
                      <a:pPr algn="ctr">
                        <a:lnSpc>
                          <a:spcPts val="2659"/>
                        </a:lnSpc>
                        <a:defRPr/>
                      </a:pPr>
                      <a:r>
                        <a:rPr lang="en-US" sz="1899" u="sng">
                          <a:solidFill>
                            <a:srgbClr val="FFFFFF"/>
                          </a:solidFill>
                          <a:latin typeface="Montserrat Semi-Bold"/>
                          <a:hlinkClick r:id="rId2" tooltip="mailto:mtaspeli@student.apc.edu.ph"/>
                        </a:rPr>
                        <a:t>mtaspeli@student.apc.edu.ph</a:t>
                      </a:r>
                      <a:r>
                        <a:rPr lang="en-US" sz="1899">
                          <a:solidFill>
                            <a:srgbClr val="FFFFFF"/>
                          </a:solidFill>
                          <a:latin typeface="Montserrat Semi-Bold"/>
                          <a:hlinkClick r:id="rId3" tooltip="mailto:mtaspeli@student.apc.edu.ph"/>
                        </a:rPr>
                        <a:t> </a:t>
                      </a:r>
                      <a:endParaRPr lang="en-US" sz="1100"/>
                    </a:p>
                  </a:txBody>
                  <a:tcPr marL="190500" marR="190500" marT="190500" marB="190500" anchor="ctr">
                    <a:lnL cmpd="sng" algn="ctr" cap="flat" w="38100">
                      <a:solidFill>
                        <a:srgbClr val="BDA696"/>
                      </a:solidFill>
                      <a:prstDash val="solid"/>
                      <a:round/>
                      <a:headEnd type="none" w="med" len="med"/>
                      <a:tailEnd type="none" w="med" len="med"/>
                    </a:lnL>
                    <a:lnR cmpd="sng" algn="ctr" cap="flat" w="38100">
                      <a:solidFill>
                        <a:srgbClr val="BDA696"/>
                      </a:solidFill>
                      <a:prstDash val="solid"/>
                      <a:round/>
                      <a:headEnd type="none" w="med" len="med"/>
                      <a:tailEnd type="none" w="med" len="med"/>
                    </a:lnR>
                    <a:lnT cmpd="sng" algn="ctr" cap="flat" w="38100">
                      <a:solidFill>
                        <a:srgbClr val="BDA696"/>
                      </a:solidFill>
                      <a:prstDash val="solid"/>
                      <a:round/>
                      <a:headEnd type="none" w="med" len="med"/>
                      <a:tailEnd type="none" w="med" len="med"/>
                    </a:lnT>
                    <a:lnB cmpd="sng" algn="ctr" cap="flat" w="38100">
                      <a:solidFill>
                        <a:srgbClr val="BDA696"/>
                      </a:solidFill>
                      <a:prstDash val="solid"/>
                      <a:round/>
                      <a:headEnd type="none" w="med" len="med"/>
                      <a:tailEnd type="none" w="med" len="med"/>
                    </a:lnB>
                  </a:tcPr>
                </a:tc>
              </a:tr>
              <a:tr h="1093176">
                <a:tc>
                  <a:txBody>
                    <a:bodyPr anchor="t" rtlCol="false"/>
                    <a:lstStyle/>
                    <a:p>
                      <a:pPr algn="l">
                        <a:lnSpc>
                          <a:spcPts val="2519"/>
                        </a:lnSpc>
                        <a:defRPr/>
                      </a:pPr>
                      <a:r>
                        <a:rPr lang="en-US" sz="1799">
                          <a:solidFill>
                            <a:srgbClr val="FFFFFF"/>
                          </a:solidFill>
                          <a:latin typeface="Montserrat Semi-Bold"/>
                        </a:rPr>
                        <a:t>Nathaniel Sison</a:t>
                      </a:r>
                      <a:endParaRPr lang="en-US" sz="1100"/>
                    </a:p>
                  </a:txBody>
                  <a:tcPr marL="190500" marR="190500" marT="190500" marB="190500" anchor="ctr">
                    <a:lnL cmpd="sng" algn="ctr" cap="flat" w="38100">
                      <a:solidFill>
                        <a:srgbClr val="BDA696"/>
                      </a:solidFill>
                      <a:prstDash val="solid"/>
                      <a:round/>
                      <a:headEnd type="none" w="med" len="med"/>
                      <a:tailEnd type="none" w="med" len="med"/>
                    </a:lnL>
                    <a:lnR cmpd="sng" algn="ctr" cap="flat" w="38100">
                      <a:solidFill>
                        <a:srgbClr val="BDA696"/>
                      </a:solidFill>
                      <a:prstDash val="solid"/>
                      <a:round/>
                      <a:headEnd type="none" w="med" len="med"/>
                      <a:tailEnd type="none" w="med" len="med"/>
                    </a:lnR>
                    <a:lnT cmpd="sng" algn="ctr" cap="flat" w="38100">
                      <a:solidFill>
                        <a:srgbClr val="BDA696"/>
                      </a:solidFill>
                      <a:prstDash val="solid"/>
                      <a:round/>
                      <a:headEnd type="none" w="med" len="med"/>
                      <a:tailEnd type="none" w="med" len="med"/>
                    </a:lnT>
                    <a:lnB cmpd="sng" algn="ctr" cap="flat" w="38100">
                      <a:solidFill>
                        <a:srgbClr val="BDA696"/>
                      </a:solidFill>
                      <a:prstDash val="solid"/>
                      <a:round/>
                      <a:headEnd type="none" w="med" len="med"/>
                      <a:tailEnd type="none" w="med" len="med"/>
                    </a:lnB>
                  </a:tcPr>
                </a:tc>
                <a:tc>
                  <a:txBody>
                    <a:bodyPr anchor="t" rtlCol="false"/>
                    <a:lstStyle/>
                    <a:p>
                      <a:pPr algn="l">
                        <a:lnSpc>
                          <a:spcPts val="2519"/>
                        </a:lnSpc>
                        <a:defRPr/>
                      </a:pPr>
                      <a:r>
                        <a:rPr lang="en-US" sz="1799">
                          <a:solidFill>
                            <a:srgbClr val="FFFFFF"/>
                          </a:solidFill>
                          <a:latin typeface="Montserrat Semi-Bold"/>
                        </a:rPr>
                        <a:t>Developer</a:t>
                      </a:r>
                      <a:endParaRPr lang="en-US" sz="1100"/>
                    </a:p>
                  </a:txBody>
                  <a:tcPr marL="190500" marR="190500" marT="190500" marB="190500" anchor="ctr">
                    <a:lnL cmpd="sng" algn="ctr" cap="flat" w="38100">
                      <a:solidFill>
                        <a:srgbClr val="BDA696"/>
                      </a:solidFill>
                      <a:prstDash val="solid"/>
                      <a:round/>
                      <a:headEnd type="none" w="med" len="med"/>
                      <a:tailEnd type="none" w="med" len="med"/>
                    </a:lnL>
                    <a:lnR cmpd="sng" algn="ctr" cap="flat" w="38100">
                      <a:solidFill>
                        <a:srgbClr val="BDA696"/>
                      </a:solidFill>
                      <a:prstDash val="solid"/>
                      <a:round/>
                      <a:headEnd type="none" w="med" len="med"/>
                      <a:tailEnd type="none" w="med" len="med"/>
                    </a:lnR>
                    <a:lnT cmpd="sng" algn="ctr" cap="flat" w="38100">
                      <a:solidFill>
                        <a:srgbClr val="BDA696"/>
                      </a:solidFill>
                      <a:prstDash val="solid"/>
                      <a:round/>
                      <a:headEnd type="none" w="med" len="med"/>
                      <a:tailEnd type="none" w="med" len="med"/>
                    </a:lnT>
                    <a:lnB cmpd="sng" algn="ctr" cap="flat" w="38100">
                      <a:solidFill>
                        <a:srgbClr val="BDA696"/>
                      </a:solidFill>
                      <a:prstDash val="solid"/>
                      <a:round/>
                      <a:headEnd type="none" w="med" len="med"/>
                      <a:tailEnd type="none" w="med" len="med"/>
                    </a:lnB>
                  </a:tcPr>
                </a:tc>
                <a:tc>
                  <a:txBody>
                    <a:bodyPr anchor="t" rtlCol="false"/>
                    <a:lstStyle/>
                    <a:p>
                      <a:pPr algn="l">
                        <a:lnSpc>
                          <a:spcPts val="2519"/>
                        </a:lnSpc>
                        <a:defRPr/>
                      </a:pPr>
                      <a:r>
                        <a:rPr lang="en-US" sz="1799">
                          <a:solidFill>
                            <a:srgbClr val="FFFFFF"/>
                          </a:solidFill>
                          <a:latin typeface="Montserrat Semi-Bold"/>
                        </a:rPr>
                        <a:t>Internal</a:t>
                      </a:r>
                      <a:endParaRPr lang="en-US" sz="1100"/>
                    </a:p>
                  </a:txBody>
                  <a:tcPr marL="190500" marR="190500" marT="190500" marB="190500" anchor="ctr">
                    <a:lnL cmpd="sng" algn="ctr" cap="flat" w="38100">
                      <a:solidFill>
                        <a:srgbClr val="BDA696"/>
                      </a:solidFill>
                      <a:prstDash val="solid"/>
                      <a:round/>
                      <a:headEnd type="none" w="med" len="med"/>
                      <a:tailEnd type="none" w="med" len="med"/>
                    </a:lnL>
                    <a:lnR cmpd="sng" algn="ctr" cap="flat" w="38100">
                      <a:solidFill>
                        <a:srgbClr val="BDA696"/>
                      </a:solidFill>
                      <a:prstDash val="solid"/>
                      <a:round/>
                      <a:headEnd type="none" w="med" len="med"/>
                      <a:tailEnd type="none" w="med" len="med"/>
                    </a:lnR>
                    <a:lnT cmpd="sng" algn="ctr" cap="flat" w="38100">
                      <a:solidFill>
                        <a:srgbClr val="BDA696"/>
                      </a:solidFill>
                      <a:prstDash val="solid"/>
                      <a:round/>
                      <a:headEnd type="none" w="med" len="med"/>
                      <a:tailEnd type="none" w="med" len="med"/>
                    </a:lnT>
                    <a:lnB cmpd="sng" algn="ctr" cap="flat" w="38100">
                      <a:solidFill>
                        <a:srgbClr val="BDA696"/>
                      </a:solidFill>
                      <a:prstDash val="solid"/>
                      <a:round/>
                      <a:headEnd type="none" w="med" len="med"/>
                      <a:tailEnd type="none" w="med" len="med"/>
                    </a:lnB>
                  </a:tcPr>
                </a:tc>
                <a:tc>
                  <a:txBody>
                    <a:bodyPr anchor="t" rtlCol="false"/>
                    <a:lstStyle/>
                    <a:p>
                      <a:pPr algn="l">
                        <a:lnSpc>
                          <a:spcPts val="2519"/>
                        </a:lnSpc>
                        <a:defRPr/>
                      </a:pPr>
                      <a:r>
                        <a:rPr lang="en-US" sz="1799">
                          <a:solidFill>
                            <a:srgbClr val="FFFFFF"/>
                          </a:solidFill>
                          <a:latin typeface="Montserrat Semi-Bold"/>
                        </a:rPr>
                        <a:t>System Developer</a:t>
                      </a:r>
                      <a:endParaRPr lang="en-US" sz="1100"/>
                    </a:p>
                  </a:txBody>
                  <a:tcPr marL="190500" marR="190500" marT="190500" marB="190500" anchor="ctr">
                    <a:lnL cmpd="sng" algn="ctr" cap="flat" w="38100">
                      <a:solidFill>
                        <a:srgbClr val="BDA696"/>
                      </a:solidFill>
                      <a:prstDash val="solid"/>
                      <a:round/>
                      <a:headEnd type="none" w="med" len="med"/>
                      <a:tailEnd type="none" w="med" len="med"/>
                    </a:lnL>
                    <a:lnR cmpd="sng" algn="ctr" cap="flat" w="38100">
                      <a:solidFill>
                        <a:srgbClr val="BDA696"/>
                      </a:solidFill>
                      <a:prstDash val="solid"/>
                      <a:round/>
                      <a:headEnd type="none" w="med" len="med"/>
                      <a:tailEnd type="none" w="med" len="med"/>
                    </a:lnR>
                    <a:lnT cmpd="sng" algn="ctr" cap="flat" w="38100">
                      <a:solidFill>
                        <a:srgbClr val="BDA696"/>
                      </a:solidFill>
                      <a:prstDash val="solid"/>
                      <a:round/>
                      <a:headEnd type="none" w="med" len="med"/>
                      <a:tailEnd type="none" w="med" len="med"/>
                    </a:lnT>
                    <a:lnB cmpd="sng" algn="ctr" cap="flat" w="38100">
                      <a:solidFill>
                        <a:srgbClr val="BDA696"/>
                      </a:solidFill>
                      <a:prstDash val="solid"/>
                      <a:round/>
                      <a:headEnd type="none" w="med" len="med"/>
                      <a:tailEnd type="none" w="med" len="med"/>
                    </a:lnB>
                  </a:tcPr>
                </a:tc>
                <a:tc>
                  <a:txBody>
                    <a:bodyPr anchor="t" rtlCol="false"/>
                    <a:lstStyle/>
                    <a:p>
                      <a:pPr algn="ctr">
                        <a:lnSpc>
                          <a:spcPts val="2659"/>
                        </a:lnSpc>
                        <a:defRPr/>
                      </a:pPr>
                      <a:r>
                        <a:rPr lang="en-US" sz="1899" u="sng">
                          <a:solidFill>
                            <a:srgbClr val="FFFFFF"/>
                          </a:solidFill>
                          <a:latin typeface="Montserrat Semi-Bold"/>
                        </a:rPr>
                        <a:t>nmsison@student.apc.edu.ph</a:t>
                      </a:r>
                      <a:endParaRPr lang="en-US" sz="1100"/>
                    </a:p>
                  </a:txBody>
                  <a:tcPr marL="190500" marR="190500" marT="190500" marB="190500" anchor="ctr">
                    <a:lnL cmpd="sng" algn="ctr" cap="flat" w="38100">
                      <a:solidFill>
                        <a:srgbClr val="BDA696"/>
                      </a:solidFill>
                      <a:prstDash val="solid"/>
                      <a:round/>
                      <a:headEnd type="none" w="med" len="med"/>
                      <a:tailEnd type="none" w="med" len="med"/>
                    </a:lnL>
                    <a:lnR cmpd="sng" algn="ctr" cap="flat" w="38100">
                      <a:solidFill>
                        <a:srgbClr val="BDA696"/>
                      </a:solidFill>
                      <a:prstDash val="solid"/>
                      <a:round/>
                      <a:headEnd type="none" w="med" len="med"/>
                      <a:tailEnd type="none" w="med" len="med"/>
                    </a:lnR>
                    <a:lnT cmpd="sng" algn="ctr" cap="flat" w="38100">
                      <a:solidFill>
                        <a:srgbClr val="BDA696"/>
                      </a:solidFill>
                      <a:prstDash val="solid"/>
                      <a:round/>
                      <a:headEnd type="none" w="med" len="med"/>
                      <a:tailEnd type="none" w="med" len="med"/>
                    </a:lnT>
                    <a:lnB cmpd="sng" algn="ctr" cap="flat" w="38100">
                      <a:solidFill>
                        <a:srgbClr val="BDA696"/>
                      </a:solidFill>
                      <a:prstDash val="solid"/>
                      <a:round/>
                      <a:headEnd type="none" w="med" len="med"/>
                      <a:tailEnd type="none" w="med" len="med"/>
                    </a:lnB>
                  </a:tcPr>
                </a:tc>
              </a:tr>
              <a:tr h="1415535">
                <a:tc>
                  <a:txBody>
                    <a:bodyPr anchor="t" rtlCol="false"/>
                    <a:lstStyle/>
                    <a:p>
                      <a:pPr algn="l">
                        <a:lnSpc>
                          <a:spcPts val="2519"/>
                        </a:lnSpc>
                        <a:defRPr/>
                      </a:pPr>
                      <a:r>
                        <a:rPr lang="en-US" sz="1799">
                          <a:solidFill>
                            <a:srgbClr val="FFFFFF"/>
                          </a:solidFill>
                          <a:latin typeface="Montserrat Semi-Bold"/>
                        </a:rPr>
                        <a:t>Leigh Camara &amp; Ludwig Marco Angeles</a:t>
                      </a:r>
                      <a:endParaRPr lang="en-US" sz="1100"/>
                    </a:p>
                  </a:txBody>
                  <a:tcPr marL="190500" marR="190500" marT="190500" marB="190500" anchor="ctr">
                    <a:lnL cmpd="sng" algn="ctr" cap="flat" w="38100">
                      <a:solidFill>
                        <a:srgbClr val="BDA696"/>
                      </a:solidFill>
                      <a:prstDash val="solid"/>
                      <a:round/>
                      <a:headEnd type="none" w="med" len="med"/>
                      <a:tailEnd type="none" w="med" len="med"/>
                    </a:lnL>
                    <a:lnR cmpd="sng" algn="ctr" cap="flat" w="38100">
                      <a:solidFill>
                        <a:srgbClr val="BDA696"/>
                      </a:solidFill>
                      <a:prstDash val="solid"/>
                      <a:round/>
                      <a:headEnd type="none" w="med" len="med"/>
                      <a:tailEnd type="none" w="med" len="med"/>
                    </a:lnR>
                    <a:lnT cmpd="sng" algn="ctr" cap="flat" w="38100">
                      <a:solidFill>
                        <a:srgbClr val="BDA696"/>
                      </a:solidFill>
                      <a:prstDash val="solid"/>
                      <a:round/>
                      <a:headEnd type="none" w="med" len="med"/>
                      <a:tailEnd type="none" w="med" len="med"/>
                    </a:lnT>
                    <a:lnB cmpd="sng" algn="ctr" cap="flat" w="38100">
                      <a:solidFill>
                        <a:srgbClr val="BDA696"/>
                      </a:solidFill>
                      <a:prstDash val="solid"/>
                      <a:round/>
                      <a:headEnd type="none" w="med" len="med"/>
                      <a:tailEnd type="none" w="med" len="med"/>
                    </a:lnB>
                  </a:tcPr>
                </a:tc>
                <a:tc>
                  <a:txBody>
                    <a:bodyPr anchor="t" rtlCol="false"/>
                    <a:lstStyle/>
                    <a:p>
                      <a:pPr algn="l">
                        <a:lnSpc>
                          <a:spcPts val="2519"/>
                        </a:lnSpc>
                        <a:defRPr/>
                      </a:pPr>
                      <a:r>
                        <a:rPr lang="en-US" sz="1799">
                          <a:solidFill>
                            <a:srgbClr val="FFFFFF"/>
                          </a:solidFill>
                          <a:latin typeface="Montserrat Semi-Bold"/>
                        </a:rPr>
                        <a:t>Quality Assurance</a:t>
                      </a:r>
                      <a:endParaRPr lang="en-US" sz="1100"/>
                    </a:p>
                  </a:txBody>
                  <a:tcPr marL="190500" marR="190500" marT="190500" marB="190500" anchor="ctr">
                    <a:lnL cmpd="sng" algn="ctr" cap="flat" w="38100">
                      <a:solidFill>
                        <a:srgbClr val="BDA696"/>
                      </a:solidFill>
                      <a:prstDash val="solid"/>
                      <a:round/>
                      <a:headEnd type="none" w="med" len="med"/>
                      <a:tailEnd type="none" w="med" len="med"/>
                    </a:lnL>
                    <a:lnR cmpd="sng" algn="ctr" cap="flat" w="38100">
                      <a:solidFill>
                        <a:srgbClr val="BDA696"/>
                      </a:solidFill>
                      <a:prstDash val="solid"/>
                      <a:round/>
                      <a:headEnd type="none" w="med" len="med"/>
                      <a:tailEnd type="none" w="med" len="med"/>
                    </a:lnR>
                    <a:lnT cmpd="sng" algn="ctr" cap="flat" w="38100">
                      <a:solidFill>
                        <a:srgbClr val="BDA696"/>
                      </a:solidFill>
                      <a:prstDash val="solid"/>
                      <a:round/>
                      <a:headEnd type="none" w="med" len="med"/>
                      <a:tailEnd type="none" w="med" len="med"/>
                    </a:lnT>
                    <a:lnB cmpd="sng" algn="ctr" cap="flat" w="38100">
                      <a:solidFill>
                        <a:srgbClr val="BDA696"/>
                      </a:solidFill>
                      <a:prstDash val="solid"/>
                      <a:round/>
                      <a:headEnd type="none" w="med" len="med"/>
                      <a:tailEnd type="none" w="med" len="med"/>
                    </a:lnB>
                  </a:tcPr>
                </a:tc>
                <a:tc>
                  <a:txBody>
                    <a:bodyPr anchor="t" rtlCol="false"/>
                    <a:lstStyle/>
                    <a:p>
                      <a:pPr algn="l">
                        <a:lnSpc>
                          <a:spcPts val="2519"/>
                        </a:lnSpc>
                        <a:defRPr/>
                      </a:pPr>
                      <a:r>
                        <a:rPr lang="en-US" sz="1799">
                          <a:solidFill>
                            <a:srgbClr val="FFFFFF"/>
                          </a:solidFill>
                          <a:latin typeface="Montserrat Semi-Bold"/>
                        </a:rPr>
                        <a:t>Internal</a:t>
                      </a:r>
                      <a:endParaRPr lang="en-US" sz="1100"/>
                    </a:p>
                  </a:txBody>
                  <a:tcPr marL="190500" marR="190500" marT="190500" marB="190500" anchor="ctr">
                    <a:lnL cmpd="sng" algn="ctr" cap="flat" w="38100">
                      <a:solidFill>
                        <a:srgbClr val="BDA696"/>
                      </a:solidFill>
                      <a:prstDash val="solid"/>
                      <a:round/>
                      <a:headEnd type="none" w="med" len="med"/>
                      <a:tailEnd type="none" w="med" len="med"/>
                    </a:lnL>
                    <a:lnR cmpd="sng" algn="ctr" cap="flat" w="38100">
                      <a:solidFill>
                        <a:srgbClr val="BDA696"/>
                      </a:solidFill>
                      <a:prstDash val="solid"/>
                      <a:round/>
                      <a:headEnd type="none" w="med" len="med"/>
                      <a:tailEnd type="none" w="med" len="med"/>
                    </a:lnR>
                    <a:lnT cmpd="sng" algn="ctr" cap="flat" w="38100">
                      <a:solidFill>
                        <a:srgbClr val="BDA696"/>
                      </a:solidFill>
                      <a:prstDash val="solid"/>
                      <a:round/>
                      <a:headEnd type="none" w="med" len="med"/>
                      <a:tailEnd type="none" w="med" len="med"/>
                    </a:lnT>
                    <a:lnB cmpd="sng" algn="ctr" cap="flat" w="38100">
                      <a:solidFill>
                        <a:srgbClr val="BDA696"/>
                      </a:solidFill>
                      <a:prstDash val="solid"/>
                      <a:round/>
                      <a:headEnd type="none" w="med" len="med"/>
                      <a:tailEnd type="none" w="med" len="med"/>
                    </a:lnB>
                  </a:tcPr>
                </a:tc>
                <a:tc>
                  <a:txBody>
                    <a:bodyPr anchor="t" rtlCol="false"/>
                    <a:lstStyle/>
                    <a:p>
                      <a:pPr algn="l">
                        <a:lnSpc>
                          <a:spcPts val="2519"/>
                        </a:lnSpc>
                        <a:defRPr/>
                      </a:pPr>
                      <a:r>
                        <a:rPr lang="en-US" sz="1799">
                          <a:solidFill>
                            <a:srgbClr val="FFFFFF"/>
                          </a:solidFill>
                          <a:latin typeface="Montserrat Semi-Bold"/>
                        </a:rPr>
                        <a:t>Internal User of the System</a:t>
                      </a:r>
                      <a:endParaRPr lang="en-US" sz="1100"/>
                    </a:p>
                  </a:txBody>
                  <a:tcPr marL="190500" marR="190500" marT="190500" marB="190500" anchor="ctr">
                    <a:lnL cmpd="sng" algn="ctr" cap="flat" w="38100">
                      <a:solidFill>
                        <a:srgbClr val="BDA696"/>
                      </a:solidFill>
                      <a:prstDash val="solid"/>
                      <a:round/>
                      <a:headEnd type="none" w="med" len="med"/>
                      <a:tailEnd type="none" w="med" len="med"/>
                    </a:lnL>
                    <a:lnR cmpd="sng" algn="ctr" cap="flat" w="38100">
                      <a:solidFill>
                        <a:srgbClr val="BDA696"/>
                      </a:solidFill>
                      <a:prstDash val="solid"/>
                      <a:round/>
                      <a:headEnd type="none" w="med" len="med"/>
                      <a:tailEnd type="none" w="med" len="med"/>
                    </a:lnR>
                    <a:lnT cmpd="sng" algn="ctr" cap="flat" w="38100">
                      <a:solidFill>
                        <a:srgbClr val="BDA696"/>
                      </a:solidFill>
                      <a:prstDash val="solid"/>
                      <a:round/>
                      <a:headEnd type="none" w="med" len="med"/>
                      <a:tailEnd type="none" w="med" len="med"/>
                    </a:lnT>
                    <a:lnB cmpd="sng" algn="ctr" cap="flat" w="38100">
                      <a:solidFill>
                        <a:srgbClr val="BDA696"/>
                      </a:solidFill>
                      <a:prstDash val="solid"/>
                      <a:round/>
                      <a:headEnd type="none" w="med" len="med"/>
                      <a:tailEnd type="none" w="med" len="med"/>
                    </a:lnB>
                  </a:tcPr>
                </a:tc>
                <a:tc>
                  <a:txBody>
                    <a:bodyPr anchor="t" rtlCol="false"/>
                    <a:lstStyle/>
                    <a:p>
                      <a:pPr algn="ctr">
                        <a:lnSpc>
                          <a:spcPts val="2659"/>
                        </a:lnSpc>
                        <a:defRPr/>
                      </a:pPr>
                      <a:r>
                        <a:rPr lang="en-US" sz="1899">
                          <a:solidFill>
                            <a:srgbClr val="FFFFFF"/>
                          </a:solidFill>
                          <a:latin typeface="Montserrat Semi-Bold"/>
                        </a:rPr>
                        <a:t>lbcamara2@student.apc.edu.ph</a:t>
                      </a:r>
                      <a:endParaRPr lang="en-US" sz="1100"/>
                    </a:p>
                    <a:p>
                      <a:pPr algn="ctr">
                        <a:lnSpc>
                          <a:spcPts val="2659"/>
                        </a:lnSpc>
                      </a:pPr>
                      <a:r>
                        <a:rPr lang="en-US" sz="1899" u="sng">
                          <a:solidFill>
                            <a:srgbClr val="FFFFFF"/>
                          </a:solidFill>
                          <a:latin typeface="Montserrat Semi-Bold"/>
                          <a:hlinkClick r:id="rId4" tooltip="mailto:ltangeles@student.apc.edu.ph"/>
                        </a:rPr>
                        <a:t>ltangeles@student.apc.edu.ph</a:t>
                      </a:r>
                    </a:p>
                  </a:txBody>
                  <a:tcPr marL="190500" marR="190500" marT="190500" marB="190500" anchor="ctr">
                    <a:lnL cmpd="sng" algn="ctr" cap="flat" w="38100">
                      <a:solidFill>
                        <a:srgbClr val="BDA696"/>
                      </a:solidFill>
                      <a:prstDash val="solid"/>
                      <a:round/>
                      <a:headEnd type="none" w="med" len="med"/>
                      <a:tailEnd type="none" w="med" len="med"/>
                    </a:lnL>
                    <a:lnR cmpd="sng" algn="ctr" cap="flat" w="38100">
                      <a:solidFill>
                        <a:srgbClr val="BDA696"/>
                      </a:solidFill>
                      <a:prstDash val="solid"/>
                      <a:round/>
                      <a:headEnd type="none" w="med" len="med"/>
                      <a:tailEnd type="none" w="med" len="med"/>
                    </a:lnR>
                    <a:lnT cmpd="sng" algn="ctr" cap="flat" w="38100">
                      <a:solidFill>
                        <a:srgbClr val="BDA696"/>
                      </a:solidFill>
                      <a:prstDash val="solid"/>
                      <a:round/>
                      <a:headEnd type="none" w="med" len="med"/>
                      <a:tailEnd type="none" w="med" len="med"/>
                    </a:lnT>
                    <a:lnB cmpd="sng" algn="ctr" cap="flat" w="38100">
                      <a:solidFill>
                        <a:srgbClr val="BDA696"/>
                      </a:solidFill>
                      <a:prstDash val="solid"/>
                      <a:round/>
                      <a:headEnd type="none" w="med" len="med"/>
                      <a:tailEnd type="none" w="med" len="med"/>
                    </a:lnB>
                  </a:tcPr>
                </a:tc>
              </a:tr>
              <a:tr h="1099909">
                <a:tc>
                  <a:txBody>
                    <a:bodyPr anchor="t" rtlCol="false"/>
                    <a:lstStyle/>
                    <a:p>
                      <a:pPr algn="l">
                        <a:lnSpc>
                          <a:spcPts val="2519"/>
                        </a:lnSpc>
                        <a:defRPr/>
                      </a:pPr>
                      <a:r>
                        <a:rPr lang="en-US" sz="1799">
                          <a:solidFill>
                            <a:srgbClr val="FFFFFF"/>
                          </a:solidFill>
                          <a:latin typeface="Montserrat Semi-Bold"/>
                        </a:rPr>
                        <a:t>Dale Joshua Domingo</a:t>
                      </a:r>
                      <a:endParaRPr lang="en-US" sz="1100"/>
                    </a:p>
                  </a:txBody>
                  <a:tcPr marL="190500" marR="190500" marT="190500" marB="190500" anchor="ctr">
                    <a:lnL cmpd="sng" algn="ctr" cap="flat" w="38100">
                      <a:solidFill>
                        <a:srgbClr val="BDA696"/>
                      </a:solidFill>
                      <a:prstDash val="solid"/>
                      <a:round/>
                      <a:headEnd type="none" w="med" len="med"/>
                      <a:tailEnd type="none" w="med" len="med"/>
                    </a:lnL>
                    <a:lnR cmpd="sng" algn="ctr" cap="flat" w="38100">
                      <a:solidFill>
                        <a:srgbClr val="BDA696"/>
                      </a:solidFill>
                      <a:prstDash val="solid"/>
                      <a:round/>
                      <a:headEnd type="none" w="med" len="med"/>
                      <a:tailEnd type="none" w="med" len="med"/>
                    </a:lnR>
                    <a:lnT cmpd="sng" algn="ctr" cap="flat" w="38100">
                      <a:solidFill>
                        <a:srgbClr val="BDA696"/>
                      </a:solidFill>
                      <a:prstDash val="solid"/>
                      <a:round/>
                      <a:headEnd type="none" w="med" len="med"/>
                      <a:tailEnd type="none" w="med" len="med"/>
                    </a:lnT>
                    <a:lnB cmpd="sng" algn="ctr" cap="flat" w="38100">
                      <a:solidFill>
                        <a:srgbClr val="BDA696"/>
                      </a:solidFill>
                      <a:prstDash val="solid"/>
                      <a:round/>
                      <a:headEnd type="none" w="med" len="med"/>
                      <a:tailEnd type="none" w="med" len="med"/>
                    </a:lnB>
                  </a:tcPr>
                </a:tc>
                <a:tc>
                  <a:txBody>
                    <a:bodyPr anchor="t" rtlCol="false"/>
                    <a:lstStyle/>
                    <a:p>
                      <a:pPr algn="l">
                        <a:lnSpc>
                          <a:spcPts val="2519"/>
                        </a:lnSpc>
                        <a:defRPr/>
                      </a:pPr>
                      <a:r>
                        <a:rPr lang="en-US" sz="1799">
                          <a:solidFill>
                            <a:srgbClr val="FFFFFF"/>
                          </a:solidFill>
                          <a:latin typeface="Montserrat Semi-Bold"/>
                        </a:rPr>
                        <a:t>Project/System Tester</a:t>
                      </a:r>
                      <a:endParaRPr lang="en-US" sz="1100"/>
                    </a:p>
                  </a:txBody>
                  <a:tcPr marL="190500" marR="190500" marT="190500" marB="190500" anchor="ctr">
                    <a:lnL cmpd="sng" algn="ctr" cap="flat" w="38100">
                      <a:solidFill>
                        <a:srgbClr val="BDA696"/>
                      </a:solidFill>
                      <a:prstDash val="solid"/>
                      <a:round/>
                      <a:headEnd type="none" w="med" len="med"/>
                      <a:tailEnd type="none" w="med" len="med"/>
                    </a:lnL>
                    <a:lnR cmpd="sng" algn="ctr" cap="flat" w="38100">
                      <a:solidFill>
                        <a:srgbClr val="BDA696"/>
                      </a:solidFill>
                      <a:prstDash val="solid"/>
                      <a:round/>
                      <a:headEnd type="none" w="med" len="med"/>
                      <a:tailEnd type="none" w="med" len="med"/>
                    </a:lnR>
                    <a:lnT cmpd="sng" algn="ctr" cap="flat" w="38100">
                      <a:solidFill>
                        <a:srgbClr val="BDA696"/>
                      </a:solidFill>
                      <a:prstDash val="solid"/>
                      <a:round/>
                      <a:headEnd type="none" w="med" len="med"/>
                      <a:tailEnd type="none" w="med" len="med"/>
                    </a:lnT>
                    <a:lnB cmpd="sng" algn="ctr" cap="flat" w="38100">
                      <a:solidFill>
                        <a:srgbClr val="BDA696"/>
                      </a:solidFill>
                      <a:prstDash val="solid"/>
                      <a:round/>
                      <a:headEnd type="none" w="med" len="med"/>
                      <a:tailEnd type="none" w="med" len="med"/>
                    </a:lnB>
                  </a:tcPr>
                </a:tc>
                <a:tc>
                  <a:txBody>
                    <a:bodyPr anchor="t" rtlCol="false"/>
                    <a:lstStyle/>
                    <a:p>
                      <a:pPr algn="l">
                        <a:lnSpc>
                          <a:spcPts val="2519"/>
                        </a:lnSpc>
                        <a:defRPr/>
                      </a:pPr>
                      <a:r>
                        <a:rPr lang="en-US" sz="1799">
                          <a:solidFill>
                            <a:srgbClr val="FFFFFF"/>
                          </a:solidFill>
                          <a:latin typeface="Montserrat Semi-Bold"/>
                        </a:rPr>
                        <a:t>Internal</a:t>
                      </a:r>
                      <a:endParaRPr lang="en-US" sz="1100"/>
                    </a:p>
                  </a:txBody>
                  <a:tcPr marL="190500" marR="190500" marT="190500" marB="190500" anchor="ctr">
                    <a:lnL cmpd="sng" algn="ctr" cap="flat" w="38100">
                      <a:solidFill>
                        <a:srgbClr val="BDA696"/>
                      </a:solidFill>
                      <a:prstDash val="solid"/>
                      <a:round/>
                      <a:headEnd type="none" w="med" len="med"/>
                      <a:tailEnd type="none" w="med" len="med"/>
                    </a:lnL>
                    <a:lnR cmpd="sng" algn="ctr" cap="flat" w="38100">
                      <a:solidFill>
                        <a:srgbClr val="BDA696"/>
                      </a:solidFill>
                      <a:prstDash val="solid"/>
                      <a:round/>
                      <a:headEnd type="none" w="med" len="med"/>
                      <a:tailEnd type="none" w="med" len="med"/>
                    </a:lnR>
                    <a:lnT cmpd="sng" algn="ctr" cap="flat" w="38100">
                      <a:solidFill>
                        <a:srgbClr val="BDA696"/>
                      </a:solidFill>
                      <a:prstDash val="solid"/>
                      <a:round/>
                      <a:headEnd type="none" w="med" len="med"/>
                      <a:tailEnd type="none" w="med" len="med"/>
                    </a:lnT>
                    <a:lnB cmpd="sng" algn="ctr" cap="flat" w="38100">
                      <a:solidFill>
                        <a:srgbClr val="BDA696"/>
                      </a:solidFill>
                      <a:prstDash val="solid"/>
                      <a:round/>
                      <a:headEnd type="none" w="med" len="med"/>
                      <a:tailEnd type="none" w="med" len="med"/>
                    </a:lnB>
                  </a:tcPr>
                </a:tc>
                <a:tc>
                  <a:txBody>
                    <a:bodyPr anchor="t" rtlCol="false"/>
                    <a:lstStyle/>
                    <a:p>
                      <a:pPr algn="l">
                        <a:lnSpc>
                          <a:spcPts val="2519"/>
                        </a:lnSpc>
                        <a:defRPr/>
                      </a:pPr>
                      <a:r>
                        <a:rPr lang="en-US" sz="1799">
                          <a:solidFill>
                            <a:srgbClr val="FFFFFF"/>
                          </a:solidFill>
                          <a:latin typeface="Montserrat Semi-Bold"/>
                        </a:rPr>
                        <a:t>Internal User and Fixer of the System</a:t>
                      </a:r>
                      <a:endParaRPr lang="en-US" sz="1100"/>
                    </a:p>
                  </a:txBody>
                  <a:tcPr marL="190500" marR="190500" marT="190500" marB="190500" anchor="ctr">
                    <a:lnL cmpd="sng" algn="ctr" cap="flat" w="38100">
                      <a:solidFill>
                        <a:srgbClr val="BDA696"/>
                      </a:solidFill>
                      <a:prstDash val="solid"/>
                      <a:round/>
                      <a:headEnd type="none" w="med" len="med"/>
                      <a:tailEnd type="none" w="med" len="med"/>
                    </a:lnL>
                    <a:lnR cmpd="sng" algn="ctr" cap="flat" w="38100">
                      <a:solidFill>
                        <a:srgbClr val="BDA696"/>
                      </a:solidFill>
                      <a:prstDash val="solid"/>
                      <a:round/>
                      <a:headEnd type="none" w="med" len="med"/>
                      <a:tailEnd type="none" w="med" len="med"/>
                    </a:lnR>
                    <a:lnT cmpd="sng" algn="ctr" cap="flat" w="38100">
                      <a:solidFill>
                        <a:srgbClr val="BDA696"/>
                      </a:solidFill>
                      <a:prstDash val="solid"/>
                      <a:round/>
                      <a:headEnd type="none" w="med" len="med"/>
                      <a:tailEnd type="none" w="med" len="med"/>
                    </a:lnT>
                    <a:lnB cmpd="sng" algn="ctr" cap="flat" w="38100">
                      <a:solidFill>
                        <a:srgbClr val="BDA696"/>
                      </a:solidFill>
                      <a:prstDash val="solid"/>
                      <a:round/>
                      <a:headEnd type="none" w="med" len="med"/>
                      <a:tailEnd type="none" w="med" len="med"/>
                    </a:lnB>
                  </a:tcPr>
                </a:tc>
                <a:tc>
                  <a:txBody>
                    <a:bodyPr anchor="t" rtlCol="false"/>
                    <a:lstStyle/>
                    <a:p>
                      <a:pPr algn="ctr">
                        <a:lnSpc>
                          <a:spcPts val="2519"/>
                        </a:lnSpc>
                        <a:defRPr/>
                      </a:pPr>
                      <a:r>
                        <a:rPr lang="en-US" sz="1799">
                          <a:solidFill>
                            <a:srgbClr val="FFFFFF"/>
                          </a:solidFill>
                          <a:latin typeface="Montserrat"/>
                        </a:rPr>
                        <a:t>dbdomingo@student.apc.edu.ph</a:t>
                      </a:r>
                      <a:endParaRPr lang="en-US" sz="1100"/>
                    </a:p>
                  </a:txBody>
                  <a:tcPr marL="190500" marR="190500" marT="190500" marB="190500" anchor="ctr">
                    <a:lnL cmpd="sng" algn="ctr" cap="flat" w="38100">
                      <a:solidFill>
                        <a:srgbClr val="BDA696"/>
                      </a:solidFill>
                      <a:prstDash val="solid"/>
                      <a:round/>
                      <a:headEnd type="none" w="med" len="med"/>
                      <a:tailEnd type="none" w="med" len="med"/>
                    </a:lnL>
                    <a:lnR cmpd="sng" algn="ctr" cap="flat" w="38100">
                      <a:solidFill>
                        <a:srgbClr val="BDA696"/>
                      </a:solidFill>
                      <a:prstDash val="solid"/>
                      <a:round/>
                      <a:headEnd type="none" w="med" len="med"/>
                      <a:tailEnd type="none" w="med" len="med"/>
                    </a:lnR>
                    <a:lnT cmpd="sng" algn="ctr" cap="flat" w="38100">
                      <a:solidFill>
                        <a:srgbClr val="BDA696"/>
                      </a:solidFill>
                      <a:prstDash val="solid"/>
                      <a:round/>
                      <a:headEnd type="none" w="med" len="med"/>
                      <a:tailEnd type="none" w="med" len="med"/>
                    </a:lnT>
                    <a:lnB cmpd="sng" algn="ctr" cap="flat" w="38100">
                      <a:solidFill>
                        <a:srgbClr val="BDA696"/>
                      </a:solidFill>
                      <a:prstDash val="solid"/>
                      <a:round/>
                      <a:headEnd type="none" w="med" len="med"/>
                      <a:tailEnd type="none" w="med" len="med"/>
                    </a:lnB>
                  </a:tcPr>
                </a:tc>
              </a:tr>
              <a:tr h="1415535">
                <a:tc>
                  <a:txBody>
                    <a:bodyPr anchor="t" rtlCol="false"/>
                    <a:lstStyle/>
                    <a:p>
                      <a:pPr algn="l">
                        <a:lnSpc>
                          <a:spcPts val="2519"/>
                        </a:lnSpc>
                        <a:defRPr/>
                      </a:pPr>
                      <a:r>
                        <a:rPr lang="en-US" sz="1799">
                          <a:solidFill>
                            <a:srgbClr val="FFFFFF"/>
                          </a:solidFill>
                          <a:latin typeface="Montserrat Semi-Bold"/>
                        </a:rPr>
                        <a:t>Villamin Wood and Iron Works Manager </a:t>
                      </a:r>
                      <a:endParaRPr lang="en-US" sz="1100"/>
                    </a:p>
                  </a:txBody>
                  <a:tcPr marL="190500" marR="190500" marT="190500" marB="190500" anchor="ctr">
                    <a:lnL cmpd="sng" algn="ctr" cap="flat" w="38100">
                      <a:solidFill>
                        <a:srgbClr val="BDA696"/>
                      </a:solidFill>
                      <a:prstDash val="solid"/>
                      <a:round/>
                      <a:headEnd type="none" w="med" len="med"/>
                      <a:tailEnd type="none" w="med" len="med"/>
                    </a:lnL>
                    <a:lnR cmpd="sng" algn="ctr" cap="flat" w="38100">
                      <a:solidFill>
                        <a:srgbClr val="BDA696"/>
                      </a:solidFill>
                      <a:prstDash val="solid"/>
                      <a:round/>
                      <a:headEnd type="none" w="med" len="med"/>
                      <a:tailEnd type="none" w="med" len="med"/>
                    </a:lnR>
                    <a:lnT cmpd="sng" algn="ctr" cap="flat" w="38100">
                      <a:solidFill>
                        <a:srgbClr val="BDA696"/>
                      </a:solidFill>
                      <a:prstDash val="solid"/>
                      <a:round/>
                      <a:headEnd type="none" w="med" len="med"/>
                      <a:tailEnd type="none" w="med" len="med"/>
                    </a:lnT>
                    <a:lnB cmpd="sng" algn="ctr" cap="flat" w="38100">
                      <a:solidFill>
                        <a:srgbClr val="BDA696"/>
                      </a:solidFill>
                      <a:prstDash val="solid"/>
                      <a:round/>
                      <a:headEnd type="none" w="med" len="med"/>
                      <a:tailEnd type="none" w="med" len="med"/>
                    </a:lnB>
                  </a:tcPr>
                </a:tc>
                <a:tc>
                  <a:txBody>
                    <a:bodyPr anchor="t" rtlCol="false"/>
                    <a:lstStyle/>
                    <a:p>
                      <a:pPr algn="l">
                        <a:lnSpc>
                          <a:spcPts val="2519"/>
                        </a:lnSpc>
                        <a:defRPr/>
                      </a:pPr>
                      <a:r>
                        <a:rPr lang="en-US" sz="1799">
                          <a:solidFill>
                            <a:srgbClr val="FFFFFF"/>
                          </a:solidFill>
                          <a:latin typeface="Montserrat Semi-Bold"/>
                        </a:rPr>
                        <a:t>Manager, Customer</a:t>
                      </a:r>
                      <a:endParaRPr lang="en-US" sz="1100"/>
                    </a:p>
                  </a:txBody>
                  <a:tcPr marL="190500" marR="190500" marT="190500" marB="190500" anchor="ctr">
                    <a:lnL cmpd="sng" algn="ctr" cap="flat" w="38100">
                      <a:solidFill>
                        <a:srgbClr val="BDA696"/>
                      </a:solidFill>
                      <a:prstDash val="solid"/>
                      <a:round/>
                      <a:headEnd type="none" w="med" len="med"/>
                      <a:tailEnd type="none" w="med" len="med"/>
                    </a:lnL>
                    <a:lnR cmpd="sng" algn="ctr" cap="flat" w="38100">
                      <a:solidFill>
                        <a:srgbClr val="BDA696"/>
                      </a:solidFill>
                      <a:prstDash val="solid"/>
                      <a:round/>
                      <a:headEnd type="none" w="med" len="med"/>
                      <a:tailEnd type="none" w="med" len="med"/>
                    </a:lnR>
                    <a:lnT cmpd="sng" algn="ctr" cap="flat" w="38100">
                      <a:solidFill>
                        <a:srgbClr val="BDA696"/>
                      </a:solidFill>
                      <a:prstDash val="solid"/>
                      <a:round/>
                      <a:headEnd type="none" w="med" len="med"/>
                      <a:tailEnd type="none" w="med" len="med"/>
                    </a:lnT>
                    <a:lnB cmpd="sng" algn="ctr" cap="flat" w="38100">
                      <a:solidFill>
                        <a:srgbClr val="BDA696"/>
                      </a:solidFill>
                      <a:prstDash val="solid"/>
                      <a:round/>
                      <a:headEnd type="none" w="med" len="med"/>
                      <a:tailEnd type="none" w="med" len="med"/>
                    </a:lnB>
                  </a:tcPr>
                </a:tc>
                <a:tc>
                  <a:txBody>
                    <a:bodyPr anchor="t" rtlCol="false"/>
                    <a:lstStyle/>
                    <a:p>
                      <a:pPr algn="l">
                        <a:lnSpc>
                          <a:spcPts val="2519"/>
                        </a:lnSpc>
                        <a:defRPr/>
                      </a:pPr>
                      <a:r>
                        <a:rPr lang="en-US" sz="1799">
                          <a:solidFill>
                            <a:srgbClr val="FFFFFF"/>
                          </a:solidFill>
                          <a:latin typeface="Montserrat Semi-Bold"/>
                        </a:rPr>
                        <a:t>External</a:t>
                      </a:r>
                      <a:endParaRPr lang="en-US" sz="1100"/>
                    </a:p>
                  </a:txBody>
                  <a:tcPr marL="190500" marR="190500" marT="190500" marB="190500" anchor="ctr">
                    <a:lnL cmpd="sng" algn="ctr" cap="flat" w="38100">
                      <a:solidFill>
                        <a:srgbClr val="BDA696"/>
                      </a:solidFill>
                      <a:prstDash val="solid"/>
                      <a:round/>
                      <a:headEnd type="none" w="med" len="med"/>
                      <a:tailEnd type="none" w="med" len="med"/>
                    </a:lnL>
                    <a:lnR cmpd="sng" algn="ctr" cap="flat" w="38100">
                      <a:solidFill>
                        <a:srgbClr val="BDA696"/>
                      </a:solidFill>
                      <a:prstDash val="solid"/>
                      <a:round/>
                      <a:headEnd type="none" w="med" len="med"/>
                      <a:tailEnd type="none" w="med" len="med"/>
                    </a:lnR>
                    <a:lnT cmpd="sng" algn="ctr" cap="flat" w="38100">
                      <a:solidFill>
                        <a:srgbClr val="BDA696"/>
                      </a:solidFill>
                      <a:prstDash val="solid"/>
                      <a:round/>
                      <a:headEnd type="none" w="med" len="med"/>
                      <a:tailEnd type="none" w="med" len="med"/>
                    </a:lnT>
                    <a:lnB cmpd="sng" algn="ctr" cap="flat" w="38100">
                      <a:solidFill>
                        <a:srgbClr val="BDA696"/>
                      </a:solidFill>
                      <a:prstDash val="solid"/>
                      <a:round/>
                      <a:headEnd type="none" w="med" len="med"/>
                      <a:tailEnd type="none" w="med" len="med"/>
                    </a:lnB>
                  </a:tcPr>
                </a:tc>
                <a:tc>
                  <a:txBody>
                    <a:bodyPr anchor="t" rtlCol="false"/>
                    <a:lstStyle/>
                    <a:p>
                      <a:pPr algn="l">
                        <a:lnSpc>
                          <a:spcPts val="2519"/>
                        </a:lnSpc>
                        <a:defRPr/>
                      </a:pPr>
                      <a:r>
                        <a:rPr lang="en-US" sz="1799">
                          <a:solidFill>
                            <a:srgbClr val="FFFFFF"/>
                          </a:solidFill>
                          <a:latin typeface="Montserrat Semi-Bold"/>
                        </a:rPr>
                        <a:t>External User of the system</a:t>
                      </a:r>
                      <a:endParaRPr lang="en-US" sz="1100"/>
                    </a:p>
                  </a:txBody>
                  <a:tcPr marL="190500" marR="190500" marT="190500" marB="190500" anchor="ctr">
                    <a:lnL cmpd="sng" algn="ctr" cap="flat" w="38100">
                      <a:solidFill>
                        <a:srgbClr val="BDA696"/>
                      </a:solidFill>
                      <a:prstDash val="solid"/>
                      <a:round/>
                      <a:headEnd type="none" w="med" len="med"/>
                      <a:tailEnd type="none" w="med" len="med"/>
                    </a:lnL>
                    <a:lnR cmpd="sng" algn="ctr" cap="flat" w="38100">
                      <a:solidFill>
                        <a:srgbClr val="BDA696"/>
                      </a:solidFill>
                      <a:prstDash val="solid"/>
                      <a:round/>
                      <a:headEnd type="none" w="med" len="med"/>
                      <a:tailEnd type="none" w="med" len="med"/>
                    </a:lnR>
                    <a:lnT cmpd="sng" algn="ctr" cap="flat" w="38100">
                      <a:solidFill>
                        <a:srgbClr val="BDA696"/>
                      </a:solidFill>
                      <a:prstDash val="solid"/>
                      <a:round/>
                      <a:headEnd type="none" w="med" len="med"/>
                      <a:tailEnd type="none" w="med" len="med"/>
                    </a:lnT>
                    <a:lnB cmpd="sng" algn="ctr" cap="flat" w="38100">
                      <a:solidFill>
                        <a:srgbClr val="BDA696"/>
                      </a:solidFill>
                      <a:prstDash val="solid"/>
                      <a:round/>
                      <a:headEnd type="none" w="med" len="med"/>
                      <a:tailEnd type="none" w="med" len="med"/>
                    </a:lnB>
                  </a:tcPr>
                </a:tc>
                <a:tc>
                  <a:txBody>
                    <a:bodyPr anchor="t" rtlCol="false"/>
                    <a:lstStyle/>
                    <a:p>
                      <a:pPr algn="ctr">
                        <a:lnSpc>
                          <a:spcPts val="2659"/>
                        </a:lnSpc>
                        <a:defRPr/>
                      </a:pPr>
                      <a:r>
                        <a:rPr lang="en-US" sz="1899">
                          <a:solidFill>
                            <a:srgbClr val="FFFFFF"/>
                          </a:solidFill>
                          <a:latin typeface="Montserrat Bold"/>
                        </a:rPr>
                        <a:t>villaminwoodworks@gmail.com</a:t>
                      </a:r>
                      <a:endParaRPr lang="en-US" sz="1100"/>
                    </a:p>
                  </a:txBody>
                  <a:tcPr marL="190500" marR="190500" marT="190500" marB="190500" anchor="ctr">
                    <a:lnL cmpd="sng" algn="ctr" cap="flat" w="38100">
                      <a:solidFill>
                        <a:srgbClr val="BDA696"/>
                      </a:solidFill>
                      <a:prstDash val="solid"/>
                      <a:round/>
                      <a:headEnd type="none" w="med" len="med"/>
                      <a:tailEnd type="none" w="med" len="med"/>
                    </a:lnL>
                    <a:lnR cmpd="sng" algn="ctr" cap="flat" w="38100">
                      <a:solidFill>
                        <a:srgbClr val="BDA696"/>
                      </a:solidFill>
                      <a:prstDash val="solid"/>
                      <a:round/>
                      <a:headEnd type="none" w="med" len="med"/>
                      <a:tailEnd type="none" w="med" len="med"/>
                    </a:lnR>
                    <a:lnT cmpd="sng" algn="ctr" cap="flat" w="38100">
                      <a:solidFill>
                        <a:srgbClr val="BDA696"/>
                      </a:solidFill>
                      <a:prstDash val="solid"/>
                      <a:round/>
                      <a:headEnd type="none" w="med" len="med"/>
                      <a:tailEnd type="none" w="med" len="med"/>
                    </a:lnT>
                    <a:lnB cmpd="sng" algn="ctr" cap="flat" w="38100">
                      <a:solidFill>
                        <a:srgbClr val="BDA696"/>
                      </a:solidFill>
                      <a:prstDash val="solid"/>
                      <a:round/>
                      <a:headEnd type="none" w="med" len="med"/>
                      <a:tailEnd type="none" w="med" len="med"/>
                    </a:lnB>
                  </a:tcPr>
                </a:tc>
              </a:tr>
            </a:tbl>
          </a:graphicData>
        </a:graphic>
      </p:graphicFrame>
      <p:sp>
        <p:nvSpPr>
          <p:cNvPr name="TextBox 3" id="3"/>
          <p:cNvSpPr txBox="true"/>
          <p:nvPr/>
        </p:nvSpPr>
        <p:spPr>
          <a:xfrm rot="0">
            <a:off x="329570" y="363959"/>
            <a:ext cx="12490417" cy="664741"/>
          </a:xfrm>
          <a:prstGeom prst="rect">
            <a:avLst/>
          </a:prstGeom>
        </p:spPr>
        <p:txBody>
          <a:bodyPr anchor="t" rtlCol="false" tIns="0" lIns="0" bIns="0" rIns="0">
            <a:spAutoFit/>
          </a:bodyPr>
          <a:lstStyle/>
          <a:p>
            <a:pPr>
              <a:lnSpc>
                <a:spcPts val="4892"/>
              </a:lnSpc>
            </a:pPr>
            <a:r>
              <a:rPr lang="en-US" sz="5376">
                <a:solidFill>
                  <a:srgbClr val="FFFFFF"/>
                </a:solidFill>
                <a:latin typeface="Rubik One"/>
              </a:rPr>
              <a:t>STAKEHOLDER REGISTER</a:t>
            </a:r>
          </a:p>
        </p:txBody>
      </p:sp>
      <p:sp>
        <p:nvSpPr>
          <p:cNvPr name="TextBox 4" id="4"/>
          <p:cNvSpPr txBox="true"/>
          <p:nvPr/>
        </p:nvSpPr>
        <p:spPr>
          <a:xfrm rot="0">
            <a:off x="13388471" y="688743"/>
            <a:ext cx="4569958" cy="339957"/>
          </a:xfrm>
          <a:prstGeom prst="rect">
            <a:avLst/>
          </a:prstGeom>
        </p:spPr>
        <p:txBody>
          <a:bodyPr anchor="t" rtlCol="false" tIns="0" lIns="0" bIns="0" rIns="0">
            <a:spAutoFit/>
          </a:bodyPr>
          <a:lstStyle/>
          <a:p>
            <a:pPr>
              <a:lnSpc>
                <a:spcPts val="2795"/>
              </a:lnSpc>
              <a:spcBef>
                <a:spcPct val="0"/>
              </a:spcBef>
            </a:pPr>
            <a:r>
              <a:rPr lang="en-US" sz="1997" spc="-39">
                <a:solidFill>
                  <a:srgbClr val="FFFFFF"/>
                </a:solidFill>
                <a:latin typeface="Montserrat Classic"/>
              </a:rPr>
              <a:t>Presented By: Leigh Curtis Camara</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251B15"/>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1925624" y="2450973"/>
            <a:ext cx="6270934" cy="10287000"/>
          </a:xfrm>
          <a:custGeom>
            <a:avLst/>
            <a:gdLst/>
            <a:ahLst/>
            <a:cxnLst/>
            <a:rect r="r" b="b" t="t" l="l"/>
            <a:pathLst>
              <a:path h="10287000" w="6270934">
                <a:moveTo>
                  <a:pt x="0" y="0"/>
                </a:moveTo>
                <a:lnTo>
                  <a:pt x="6270934" y="0"/>
                </a:lnTo>
                <a:lnTo>
                  <a:pt x="6270934" y="10287000"/>
                </a:lnTo>
                <a:lnTo>
                  <a:pt x="0" y="10287000"/>
                </a:lnTo>
                <a:lnTo>
                  <a:pt x="0" y="0"/>
                </a:lnTo>
                <a:close/>
              </a:path>
            </a:pathLst>
          </a:custGeom>
          <a:blipFill>
            <a:blip r:embed="rId2">
              <a:alphaModFix amt="25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5400000">
            <a:off x="11152033" y="3511564"/>
            <a:ext cx="6270934" cy="8165818"/>
          </a:xfrm>
          <a:custGeom>
            <a:avLst/>
            <a:gdLst/>
            <a:ahLst/>
            <a:cxnLst/>
            <a:rect r="r" b="b" t="t" l="l"/>
            <a:pathLst>
              <a:path h="8165818" w="6270934">
                <a:moveTo>
                  <a:pt x="0" y="0"/>
                </a:moveTo>
                <a:lnTo>
                  <a:pt x="6270934" y="0"/>
                </a:lnTo>
                <a:lnTo>
                  <a:pt x="6270934" y="8165818"/>
                </a:lnTo>
                <a:lnTo>
                  <a:pt x="0" y="8165818"/>
                </a:lnTo>
                <a:lnTo>
                  <a:pt x="0" y="0"/>
                </a:lnTo>
                <a:close/>
              </a:path>
            </a:pathLst>
          </a:custGeom>
          <a:blipFill>
            <a:blip r:embed="rId2">
              <a:alphaModFix amt="25000"/>
              <a:extLst>
                <a:ext uri="{96DAC541-7B7A-43D3-8B79-37D633B846F1}">
                  <asvg:svgBlip xmlns:asvg="http://schemas.microsoft.com/office/drawing/2016/SVG/main" r:embed="rId3"/>
                </a:ext>
              </a:extLst>
            </a:blip>
            <a:stretch>
              <a:fillRect l="0" t="-25976" r="0" b="0"/>
            </a:stretch>
          </a:blipFill>
        </p:spPr>
      </p:sp>
      <p:grpSp>
        <p:nvGrpSpPr>
          <p:cNvPr name="Group 4" id="4"/>
          <p:cNvGrpSpPr/>
          <p:nvPr/>
        </p:nvGrpSpPr>
        <p:grpSpPr>
          <a:xfrm rot="0">
            <a:off x="1750119" y="2270605"/>
            <a:ext cx="14787763" cy="6987695"/>
            <a:chOff x="0" y="0"/>
            <a:chExt cx="3680082" cy="1738958"/>
          </a:xfrm>
        </p:grpSpPr>
        <p:sp>
          <p:nvSpPr>
            <p:cNvPr name="Freeform 5" id="5"/>
            <p:cNvSpPr/>
            <p:nvPr/>
          </p:nvSpPr>
          <p:spPr>
            <a:xfrm flipH="false" flipV="false" rot="0">
              <a:off x="0" y="0"/>
              <a:ext cx="3680082" cy="1738958"/>
            </a:xfrm>
            <a:custGeom>
              <a:avLst/>
              <a:gdLst/>
              <a:ahLst/>
              <a:cxnLst/>
              <a:rect r="r" b="b" t="t" l="l"/>
              <a:pathLst>
                <a:path h="1738958" w="3680082">
                  <a:moveTo>
                    <a:pt x="0" y="0"/>
                  </a:moveTo>
                  <a:lnTo>
                    <a:pt x="3680082" y="0"/>
                  </a:lnTo>
                  <a:lnTo>
                    <a:pt x="3680082" y="1738958"/>
                  </a:lnTo>
                  <a:lnTo>
                    <a:pt x="0" y="1738958"/>
                  </a:lnTo>
                  <a:close/>
                </a:path>
              </a:pathLst>
            </a:custGeom>
            <a:solidFill>
              <a:srgbClr val="A17258"/>
            </a:solidFill>
          </p:spPr>
        </p:sp>
        <p:sp>
          <p:nvSpPr>
            <p:cNvPr name="TextBox 6" id="6"/>
            <p:cNvSpPr txBox="true"/>
            <p:nvPr/>
          </p:nvSpPr>
          <p:spPr>
            <a:xfrm>
              <a:off x="0" y="-47625"/>
              <a:ext cx="812800" cy="860425"/>
            </a:xfrm>
            <a:prstGeom prst="rect">
              <a:avLst/>
            </a:prstGeom>
          </p:spPr>
          <p:txBody>
            <a:bodyPr anchor="ctr" rtlCol="false" tIns="50800" lIns="50800" bIns="50800" rIns="50800"/>
            <a:lstStyle/>
            <a:p>
              <a:pPr algn="ctr">
                <a:lnSpc>
                  <a:spcPts val="2659"/>
                </a:lnSpc>
              </a:pPr>
            </a:p>
          </p:txBody>
        </p:sp>
      </p:grpSp>
      <p:sp>
        <p:nvSpPr>
          <p:cNvPr name="TextBox 7" id="7"/>
          <p:cNvSpPr txBox="true"/>
          <p:nvPr/>
        </p:nvSpPr>
        <p:spPr>
          <a:xfrm rot="0">
            <a:off x="2870793" y="4455350"/>
            <a:ext cx="12546414" cy="1915467"/>
          </a:xfrm>
          <a:prstGeom prst="rect">
            <a:avLst/>
          </a:prstGeom>
        </p:spPr>
        <p:txBody>
          <a:bodyPr anchor="t" rtlCol="false" tIns="0" lIns="0" bIns="0" rIns="0">
            <a:spAutoFit/>
          </a:bodyPr>
          <a:lstStyle/>
          <a:p>
            <a:pPr algn="ctr">
              <a:lnSpc>
                <a:spcPts val="7117"/>
              </a:lnSpc>
            </a:pPr>
            <a:r>
              <a:rPr lang="en-US" sz="9124">
                <a:solidFill>
                  <a:srgbClr val="FFFFFF"/>
                </a:solidFill>
                <a:latin typeface="Rubik One"/>
              </a:rPr>
              <a:t>WORK BREAKDOWN STRUCTURE</a:t>
            </a:r>
          </a:p>
        </p:txBody>
      </p:sp>
      <p:sp>
        <p:nvSpPr>
          <p:cNvPr name="TextBox 8" id="8"/>
          <p:cNvSpPr txBox="true"/>
          <p:nvPr/>
        </p:nvSpPr>
        <p:spPr>
          <a:xfrm rot="0">
            <a:off x="2870793" y="6540915"/>
            <a:ext cx="12546414" cy="894590"/>
          </a:xfrm>
          <a:prstGeom prst="rect">
            <a:avLst/>
          </a:prstGeom>
        </p:spPr>
        <p:txBody>
          <a:bodyPr anchor="t" rtlCol="false" tIns="0" lIns="0" bIns="0" rIns="0">
            <a:spAutoFit/>
          </a:bodyPr>
          <a:lstStyle/>
          <a:p>
            <a:pPr algn="ctr">
              <a:lnSpc>
                <a:spcPts val="7391"/>
              </a:lnSpc>
            </a:pPr>
            <a:r>
              <a:rPr lang="en-US" sz="5279" u="sng">
                <a:solidFill>
                  <a:srgbClr val="FFFFFF"/>
                </a:solidFill>
                <a:latin typeface="Montserrat"/>
                <a:hlinkClick r:id="rId4" tooltip="https://github.com/apcjlquesada/APC_2022_2023_T3_PROJMAN_MI201_MI203_G03_Team_MLNSD/blob/main/documentation/projman/WBS_MLNSD.png"/>
              </a:rPr>
              <a:t>Click here!</a:t>
            </a:r>
          </a:p>
        </p:txBody>
      </p:sp>
      <p:sp>
        <p:nvSpPr>
          <p:cNvPr name="TextBox 9" id="9"/>
          <p:cNvSpPr txBox="true"/>
          <p:nvPr/>
        </p:nvSpPr>
        <p:spPr>
          <a:xfrm rot="0">
            <a:off x="6859021" y="8918501"/>
            <a:ext cx="4569958" cy="339799"/>
          </a:xfrm>
          <a:prstGeom prst="rect">
            <a:avLst/>
          </a:prstGeom>
        </p:spPr>
        <p:txBody>
          <a:bodyPr anchor="t" rtlCol="false" tIns="0" lIns="0" bIns="0" rIns="0">
            <a:spAutoFit/>
          </a:bodyPr>
          <a:lstStyle/>
          <a:p>
            <a:pPr algn="ctr">
              <a:lnSpc>
                <a:spcPts val="2795"/>
              </a:lnSpc>
              <a:spcBef>
                <a:spcPct val="0"/>
              </a:spcBef>
            </a:pPr>
            <a:r>
              <a:rPr lang="en-US" sz="1997" spc="-39">
                <a:solidFill>
                  <a:srgbClr val="FFFFFF"/>
                </a:solidFill>
                <a:latin typeface="Montserrat Classic"/>
              </a:rPr>
              <a:t>Presented By: Mabelle Aspeli</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BDA696"/>
        </a:solidFill>
      </p:bgPr>
    </p:bg>
    <p:spTree>
      <p:nvGrpSpPr>
        <p:cNvPr id="1" name=""/>
        <p:cNvGrpSpPr/>
        <p:nvPr/>
      </p:nvGrpSpPr>
      <p:grpSpPr>
        <a:xfrm>
          <a:off x="0" y="0"/>
          <a:ext cx="0" cy="0"/>
          <a:chOff x="0" y="0"/>
          <a:chExt cx="0" cy="0"/>
        </a:xfrm>
      </p:grpSpPr>
      <p:sp>
        <p:nvSpPr>
          <p:cNvPr name="Freeform 2" id="2"/>
          <p:cNvSpPr/>
          <p:nvPr/>
        </p:nvSpPr>
        <p:spPr>
          <a:xfrm flipH="false" flipV="false" rot="0">
            <a:off x="8862603" y="1066114"/>
            <a:ext cx="8838043" cy="8192186"/>
          </a:xfrm>
          <a:custGeom>
            <a:avLst/>
            <a:gdLst/>
            <a:ahLst/>
            <a:cxnLst/>
            <a:rect r="r" b="b" t="t" l="l"/>
            <a:pathLst>
              <a:path h="8192186" w="8838043">
                <a:moveTo>
                  <a:pt x="0" y="0"/>
                </a:moveTo>
                <a:lnTo>
                  <a:pt x="8838043" y="0"/>
                </a:lnTo>
                <a:lnTo>
                  <a:pt x="8838043" y="8192186"/>
                </a:lnTo>
                <a:lnTo>
                  <a:pt x="0" y="8192186"/>
                </a:lnTo>
                <a:lnTo>
                  <a:pt x="0" y="0"/>
                </a:lnTo>
                <a:close/>
              </a:path>
            </a:pathLst>
          </a:custGeom>
          <a:blipFill>
            <a:blip r:embed="rId2"/>
            <a:stretch>
              <a:fillRect l="0" t="0" r="0" b="0"/>
            </a:stretch>
          </a:blipFill>
        </p:spPr>
      </p:sp>
      <p:sp>
        <p:nvSpPr>
          <p:cNvPr name="TextBox 3" id="3"/>
          <p:cNvSpPr txBox="true"/>
          <p:nvPr/>
        </p:nvSpPr>
        <p:spPr>
          <a:xfrm rot="0">
            <a:off x="728336" y="3533129"/>
            <a:ext cx="7711358" cy="3420766"/>
          </a:xfrm>
          <a:prstGeom prst="rect">
            <a:avLst/>
          </a:prstGeom>
        </p:spPr>
        <p:txBody>
          <a:bodyPr anchor="t" rtlCol="false" tIns="0" lIns="0" bIns="0" rIns="0">
            <a:spAutoFit/>
          </a:bodyPr>
          <a:lstStyle/>
          <a:p>
            <a:pPr>
              <a:lnSpc>
                <a:spcPts val="6621"/>
              </a:lnSpc>
            </a:pPr>
            <a:r>
              <a:rPr lang="en-US" sz="7276">
                <a:solidFill>
                  <a:srgbClr val="251B15"/>
                </a:solidFill>
                <a:latin typeface="Rubik One"/>
              </a:rPr>
              <a:t>PROJECT DELIVERABLES AND MILESTONES</a:t>
            </a:r>
          </a:p>
        </p:txBody>
      </p:sp>
      <p:sp>
        <p:nvSpPr>
          <p:cNvPr name="TextBox 4" id="4"/>
          <p:cNvSpPr txBox="true"/>
          <p:nvPr/>
        </p:nvSpPr>
        <p:spPr>
          <a:xfrm rot="0">
            <a:off x="728336" y="6764946"/>
            <a:ext cx="4569958" cy="339799"/>
          </a:xfrm>
          <a:prstGeom prst="rect">
            <a:avLst/>
          </a:prstGeom>
        </p:spPr>
        <p:txBody>
          <a:bodyPr anchor="t" rtlCol="false" tIns="0" lIns="0" bIns="0" rIns="0">
            <a:spAutoFit/>
          </a:bodyPr>
          <a:lstStyle/>
          <a:p>
            <a:pPr algn="ctr">
              <a:lnSpc>
                <a:spcPts val="2795"/>
              </a:lnSpc>
              <a:spcBef>
                <a:spcPct val="0"/>
              </a:spcBef>
            </a:pPr>
            <a:r>
              <a:rPr lang="en-US" sz="1997" spc="-39">
                <a:solidFill>
                  <a:srgbClr val="000000"/>
                </a:solidFill>
                <a:latin typeface="Montserrat Classic"/>
              </a:rPr>
              <a:t>Presented By: Mabelle Aspeli</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BDA696"/>
        </a:solidFill>
      </p:bgPr>
    </p:bg>
    <p:spTree>
      <p:nvGrpSpPr>
        <p:cNvPr id="1" name=""/>
        <p:cNvGrpSpPr/>
        <p:nvPr/>
      </p:nvGrpSpPr>
      <p:grpSpPr>
        <a:xfrm>
          <a:off x="0" y="0"/>
          <a:ext cx="0" cy="0"/>
          <a:chOff x="0" y="0"/>
          <a:chExt cx="0" cy="0"/>
        </a:xfrm>
      </p:grpSpPr>
      <p:sp>
        <p:nvSpPr>
          <p:cNvPr name="Freeform 2" id="2"/>
          <p:cNvSpPr/>
          <p:nvPr/>
        </p:nvSpPr>
        <p:spPr>
          <a:xfrm flipH="false" flipV="false" rot="0">
            <a:off x="1439728" y="2037654"/>
            <a:ext cx="15819572" cy="7321385"/>
          </a:xfrm>
          <a:custGeom>
            <a:avLst/>
            <a:gdLst/>
            <a:ahLst/>
            <a:cxnLst/>
            <a:rect r="r" b="b" t="t" l="l"/>
            <a:pathLst>
              <a:path h="7321385" w="15819572">
                <a:moveTo>
                  <a:pt x="0" y="0"/>
                </a:moveTo>
                <a:lnTo>
                  <a:pt x="15819572" y="0"/>
                </a:lnTo>
                <a:lnTo>
                  <a:pt x="15819572" y="7321385"/>
                </a:lnTo>
                <a:lnTo>
                  <a:pt x="0" y="7321385"/>
                </a:lnTo>
                <a:lnTo>
                  <a:pt x="0" y="0"/>
                </a:lnTo>
                <a:close/>
              </a:path>
            </a:pathLst>
          </a:custGeom>
          <a:blipFill>
            <a:blip r:embed="rId2"/>
            <a:stretch>
              <a:fillRect l="0" t="0" r="0" b="0"/>
            </a:stretch>
          </a:blipFill>
        </p:spPr>
      </p:sp>
      <p:sp>
        <p:nvSpPr>
          <p:cNvPr name="TextBox 3" id="3"/>
          <p:cNvSpPr txBox="true"/>
          <p:nvPr/>
        </p:nvSpPr>
        <p:spPr>
          <a:xfrm rot="0">
            <a:off x="1246371" y="523065"/>
            <a:ext cx="15795257" cy="757196"/>
          </a:xfrm>
          <a:prstGeom prst="rect">
            <a:avLst/>
          </a:prstGeom>
        </p:spPr>
        <p:txBody>
          <a:bodyPr anchor="t" rtlCol="false" tIns="0" lIns="0" bIns="0" rIns="0">
            <a:spAutoFit/>
          </a:bodyPr>
          <a:lstStyle/>
          <a:p>
            <a:pPr>
              <a:lnSpc>
                <a:spcPts val="5529"/>
              </a:lnSpc>
            </a:pPr>
            <a:r>
              <a:rPr lang="en-US" sz="6076">
                <a:solidFill>
                  <a:srgbClr val="251B15"/>
                </a:solidFill>
                <a:latin typeface="Rubik One"/>
              </a:rPr>
              <a:t>SCHEDULE GANTT CHART SUMMARY</a:t>
            </a:r>
          </a:p>
        </p:txBody>
      </p:sp>
      <p:sp>
        <p:nvSpPr>
          <p:cNvPr name="TextBox 4" id="4"/>
          <p:cNvSpPr txBox="true"/>
          <p:nvPr/>
        </p:nvSpPr>
        <p:spPr>
          <a:xfrm rot="0">
            <a:off x="6389586" y="1299311"/>
            <a:ext cx="4569958" cy="339799"/>
          </a:xfrm>
          <a:prstGeom prst="rect">
            <a:avLst/>
          </a:prstGeom>
        </p:spPr>
        <p:txBody>
          <a:bodyPr anchor="t" rtlCol="false" tIns="0" lIns="0" bIns="0" rIns="0">
            <a:spAutoFit/>
          </a:bodyPr>
          <a:lstStyle/>
          <a:p>
            <a:pPr algn="ctr">
              <a:lnSpc>
                <a:spcPts val="2795"/>
              </a:lnSpc>
              <a:spcBef>
                <a:spcPct val="0"/>
              </a:spcBef>
            </a:pPr>
            <a:r>
              <a:rPr lang="en-US" sz="1997" spc="-39">
                <a:solidFill>
                  <a:srgbClr val="000000"/>
                </a:solidFill>
                <a:latin typeface="Montserrat Classic"/>
              </a:rPr>
              <a:t>Presented By: Mabelle Aspeli</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BDA696"/>
        </a:solidFill>
      </p:bgPr>
    </p:bg>
    <p:spTree>
      <p:nvGrpSpPr>
        <p:cNvPr id="1" name=""/>
        <p:cNvGrpSpPr/>
        <p:nvPr/>
      </p:nvGrpSpPr>
      <p:grpSpPr>
        <a:xfrm>
          <a:off x="0" y="0"/>
          <a:ext cx="0" cy="0"/>
          <a:chOff x="0" y="0"/>
          <a:chExt cx="0" cy="0"/>
        </a:xfrm>
      </p:grpSpPr>
      <p:sp>
        <p:nvSpPr>
          <p:cNvPr name="Freeform 2" id="2"/>
          <p:cNvSpPr/>
          <p:nvPr/>
        </p:nvSpPr>
        <p:spPr>
          <a:xfrm flipH="false" flipV="false" rot="0">
            <a:off x="1246371" y="3528302"/>
            <a:ext cx="16040366" cy="3980575"/>
          </a:xfrm>
          <a:custGeom>
            <a:avLst/>
            <a:gdLst/>
            <a:ahLst/>
            <a:cxnLst/>
            <a:rect r="r" b="b" t="t" l="l"/>
            <a:pathLst>
              <a:path h="3980575" w="16040366">
                <a:moveTo>
                  <a:pt x="0" y="0"/>
                </a:moveTo>
                <a:lnTo>
                  <a:pt x="16040367" y="0"/>
                </a:lnTo>
                <a:lnTo>
                  <a:pt x="16040367" y="3980575"/>
                </a:lnTo>
                <a:lnTo>
                  <a:pt x="0" y="3980575"/>
                </a:lnTo>
                <a:lnTo>
                  <a:pt x="0" y="0"/>
                </a:lnTo>
                <a:close/>
              </a:path>
            </a:pathLst>
          </a:custGeom>
          <a:blipFill>
            <a:blip r:embed="rId2"/>
            <a:stretch>
              <a:fillRect l="0" t="0" r="0" b="0"/>
            </a:stretch>
          </a:blipFill>
        </p:spPr>
      </p:sp>
      <p:sp>
        <p:nvSpPr>
          <p:cNvPr name="TextBox 3" id="3"/>
          <p:cNvSpPr txBox="true"/>
          <p:nvPr/>
        </p:nvSpPr>
        <p:spPr>
          <a:xfrm rot="0">
            <a:off x="1246371" y="388534"/>
            <a:ext cx="15795257" cy="757196"/>
          </a:xfrm>
          <a:prstGeom prst="rect">
            <a:avLst/>
          </a:prstGeom>
        </p:spPr>
        <p:txBody>
          <a:bodyPr anchor="t" rtlCol="false" tIns="0" lIns="0" bIns="0" rIns="0">
            <a:spAutoFit/>
          </a:bodyPr>
          <a:lstStyle/>
          <a:p>
            <a:pPr>
              <a:lnSpc>
                <a:spcPts val="5529"/>
              </a:lnSpc>
            </a:pPr>
            <a:r>
              <a:rPr lang="en-US" sz="6076">
                <a:solidFill>
                  <a:srgbClr val="251B15"/>
                </a:solidFill>
                <a:latin typeface="Rubik One"/>
              </a:rPr>
              <a:t>SCHEDULE GANTT CHART SUMMARY</a:t>
            </a:r>
          </a:p>
        </p:txBody>
      </p:sp>
      <p:sp>
        <p:nvSpPr>
          <p:cNvPr name="TextBox 4" id="4"/>
          <p:cNvSpPr txBox="true"/>
          <p:nvPr/>
        </p:nvSpPr>
        <p:spPr>
          <a:xfrm rot="0">
            <a:off x="6859021" y="1107631"/>
            <a:ext cx="4569958" cy="339799"/>
          </a:xfrm>
          <a:prstGeom prst="rect">
            <a:avLst/>
          </a:prstGeom>
        </p:spPr>
        <p:txBody>
          <a:bodyPr anchor="t" rtlCol="false" tIns="0" lIns="0" bIns="0" rIns="0">
            <a:spAutoFit/>
          </a:bodyPr>
          <a:lstStyle/>
          <a:p>
            <a:pPr algn="ctr">
              <a:lnSpc>
                <a:spcPts val="2795"/>
              </a:lnSpc>
              <a:spcBef>
                <a:spcPct val="0"/>
              </a:spcBef>
            </a:pPr>
            <a:r>
              <a:rPr lang="en-US" sz="1997" spc="-39">
                <a:solidFill>
                  <a:srgbClr val="000000"/>
                </a:solidFill>
                <a:latin typeface="Montserrat Classic"/>
              </a:rPr>
              <a:t>Presented By: Mabelle Aspeli</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BDA696"/>
        </a:solidFill>
      </p:bgPr>
    </p:bg>
    <p:spTree>
      <p:nvGrpSpPr>
        <p:cNvPr id="1" name=""/>
        <p:cNvGrpSpPr/>
        <p:nvPr/>
      </p:nvGrpSpPr>
      <p:grpSpPr>
        <a:xfrm>
          <a:off x="0" y="0"/>
          <a:ext cx="0" cy="0"/>
          <a:chOff x="0" y="0"/>
          <a:chExt cx="0" cy="0"/>
        </a:xfrm>
      </p:grpSpPr>
      <p:sp>
        <p:nvSpPr>
          <p:cNvPr name="Freeform 2" id="2"/>
          <p:cNvSpPr/>
          <p:nvPr/>
        </p:nvSpPr>
        <p:spPr>
          <a:xfrm flipH="false" flipV="false" rot="0">
            <a:off x="1358395" y="2368110"/>
            <a:ext cx="15900905" cy="5324663"/>
          </a:xfrm>
          <a:custGeom>
            <a:avLst/>
            <a:gdLst/>
            <a:ahLst/>
            <a:cxnLst/>
            <a:rect r="r" b="b" t="t" l="l"/>
            <a:pathLst>
              <a:path h="5324663" w="15900905">
                <a:moveTo>
                  <a:pt x="0" y="0"/>
                </a:moveTo>
                <a:lnTo>
                  <a:pt x="15900905" y="0"/>
                </a:lnTo>
                <a:lnTo>
                  <a:pt x="15900905" y="5324663"/>
                </a:lnTo>
                <a:lnTo>
                  <a:pt x="0" y="5324663"/>
                </a:lnTo>
                <a:lnTo>
                  <a:pt x="0" y="0"/>
                </a:lnTo>
                <a:close/>
              </a:path>
            </a:pathLst>
          </a:custGeom>
          <a:blipFill>
            <a:blip r:embed="rId2"/>
            <a:stretch>
              <a:fillRect l="0" t="0" r="0" b="0"/>
            </a:stretch>
          </a:blipFill>
        </p:spPr>
      </p:sp>
      <p:sp>
        <p:nvSpPr>
          <p:cNvPr name="TextBox 3" id="3"/>
          <p:cNvSpPr txBox="true"/>
          <p:nvPr/>
        </p:nvSpPr>
        <p:spPr>
          <a:xfrm rot="0">
            <a:off x="1246371" y="388534"/>
            <a:ext cx="15795257" cy="757196"/>
          </a:xfrm>
          <a:prstGeom prst="rect">
            <a:avLst/>
          </a:prstGeom>
        </p:spPr>
        <p:txBody>
          <a:bodyPr anchor="t" rtlCol="false" tIns="0" lIns="0" bIns="0" rIns="0">
            <a:spAutoFit/>
          </a:bodyPr>
          <a:lstStyle/>
          <a:p>
            <a:pPr>
              <a:lnSpc>
                <a:spcPts val="5529"/>
              </a:lnSpc>
            </a:pPr>
            <a:r>
              <a:rPr lang="en-US" sz="6076">
                <a:solidFill>
                  <a:srgbClr val="251B15"/>
                </a:solidFill>
                <a:latin typeface="Rubik One"/>
              </a:rPr>
              <a:t>SCHEDULE GANTT CHART SUMMARY</a:t>
            </a:r>
          </a:p>
        </p:txBody>
      </p:sp>
      <p:sp>
        <p:nvSpPr>
          <p:cNvPr name="TextBox 4" id="4"/>
          <p:cNvSpPr txBox="true"/>
          <p:nvPr/>
        </p:nvSpPr>
        <p:spPr>
          <a:xfrm rot="0">
            <a:off x="6859021" y="1107631"/>
            <a:ext cx="4569958" cy="339799"/>
          </a:xfrm>
          <a:prstGeom prst="rect">
            <a:avLst/>
          </a:prstGeom>
        </p:spPr>
        <p:txBody>
          <a:bodyPr anchor="t" rtlCol="false" tIns="0" lIns="0" bIns="0" rIns="0">
            <a:spAutoFit/>
          </a:bodyPr>
          <a:lstStyle/>
          <a:p>
            <a:pPr algn="ctr">
              <a:lnSpc>
                <a:spcPts val="2795"/>
              </a:lnSpc>
              <a:spcBef>
                <a:spcPct val="0"/>
              </a:spcBef>
            </a:pPr>
            <a:r>
              <a:rPr lang="en-US" sz="1997" spc="-39">
                <a:solidFill>
                  <a:srgbClr val="000000"/>
                </a:solidFill>
                <a:latin typeface="Montserrat Classic"/>
              </a:rPr>
              <a:t>Presented By: Mabelle Aspeli</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DAFk28IAW04</dc:identifier>
  <dcterms:modified xsi:type="dcterms:W3CDTF">2011-08-01T06:04:30Z</dcterms:modified>
  <cp:revision>1</cp:revision>
  <dc:title>PROJMAN Final Presentation_MLNSD</dc:title>
</cp:coreProperties>
</file>